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2"/>
  </p:notesMasterIdLst>
  <p:sldIdLst>
    <p:sldId id="256" r:id="rId2"/>
    <p:sldId id="275" r:id="rId3"/>
    <p:sldId id="257" r:id="rId4"/>
    <p:sldId id="258" r:id="rId5"/>
    <p:sldId id="259" r:id="rId6"/>
    <p:sldId id="268" r:id="rId7"/>
    <p:sldId id="260" r:id="rId8"/>
    <p:sldId id="261" r:id="rId9"/>
    <p:sldId id="262" r:id="rId10"/>
    <p:sldId id="263" r:id="rId11"/>
    <p:sldId id="264" r:id="rId12"/>
    <p:sldId id="265" r:id="rId13"/>
    <p:sldId id="266" r:id="rId14"/>
    <p:sldId id="267" r:id="rId15"/>
    <p:sldId id="269" r:id="rId16"/>
    <p:sldId id="270" r:id="rId17"/>
    <p:sldId id="271" r:id="rId18"/>
    <p:sldId id="272" r:id="rId19"/>
    <p:sldId id="273" r:id="rId20"/>
    <p:sldId id="274" r:id="rId21"/>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28" autoAdjust="0"/>
    <p:restoredTop sz="94660"/>
  </p:normalViewPr>
  <p:slideViewPr>
    <p:cSldViewPr>
      <p:cViewPr varScale="1">
        <p:scale>
          <a:sx n="88" d="100"/>
          <a:sy n="88" d="100"/>
        </p:scale>
        <p:origin x="-120" y="-31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BE9AF3D3-2F37-4753-B97B-B593F26D7A35}" type="datetimeFigureOut">
              <a:rPr lang="el-GR"/>
              <a:pPr>
                <a:defRPr/>
              </a:pPr>
              <a:t>16/06/17</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l-GR"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37FDE488-57F6-479D-A810-451A66BF8E06}"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A552322-AAD2-41A8-B4D8-FF449D78FBC2}" type="slidenum">
              <a:rPr lang="el-GR"/>
              <a:pPr fontAlgn="base">
                <a:spcBef>
                  <a:spcPct val="0"/>
                </a:spcBef>
                <a:spcAft>
                  <a:spcPct val="0"/>
                </a:spcAft>
              </a:pPr>
              <a:t>13</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42"/>
          <p:cNvGrpSpPr>
            <a:grpSpLocks/>
          </p:cNvGrpSpPr>
          <p:nvPr/>
        </p:nvGrpSpPr>
        <p:grpSpPr bwMode="auto">
          <a:xfrm>
            <a:off x="-382588" y="0"/>
            <a:ext cx="9932988" cy="6858000"/>
            <a:chOff x="-382404" y="0"/>
            <a:chExt cx="9932332" cy="6858000"/>
          </a:xfrm>
        </p:grpSpPr>
        <p:grpSp>
          <p:nvGrpSpPr>
            <p:cNvPr id="5" name="Group 44"/>
            <p:cNvGrpSpPr>
              <a:grpSpLocks/>
            </p:cNvGrpSpPr>
            <p:nvPr/>
          </p:nvGrpSpPr>
          <p:grpSpPr bwMode="auto">
            <a:xfrm>
              <a:off x="0" y="0"/>
              <a:ext cx="9144000" cy="6858000"/>
              <a:chOff x="0" y="0"/>
              <a:chExt cx="9144000" cy="6858000"/>
            </a:xfrm>
          </p:grpSpPr>
          <p:grpSp>
            <p:nvGrpSpPr>
              <p:cNvPr id="28" name="Group 4"/>
              <p:cNvGrpSpPr>
                <a:grpSpLocks/>
              </p:cNvGrpSpPr>
              <p:nvPr/>
            </p:nvGrpSpPr>
            <p:grpSpPr bwMode="auto">
              <a:xfrm>
                <a:off x="0" y="0"/>
                <a:ext cx="2514600" cy="6858000"/>
                <a:chOff x="0" y="0"/>
                <a:chExt cx="2514600" cy="6858000"/>
              </a:xfrm>
            </p:grpSpPr>
            <p:sp>
              <p:nvSpPr>
                <p:cNvPr id="40" name="Rectangle 114"/>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1"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29" name="Group 5"/>
              <p:cNvGrpSpPr>
                <a:grpSpLocks/>
              </p:cNvGrpSpPr>
              <p:nvPr/>
            </p:nvGrpSpPr>
            <p:grpSpPr bwMode="auto">
              <a:xfrm>
                <a:off x="422910" y="0"/>
                <a:ext cx="2514600" cy="6858000"/>
                <a:chOff x="0" y="0"/>
                <a:chExt cx="2514600" cy="6858000"/>
              </a:xfrm>
            </p:grpSpPr>
            <p:sp>
              <p:nvSpPr>
                <p:cNvPr id="37" name="Rectangle 84"/>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Rectangle 85"/>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113"/>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9"/>
              <p:cNvGrpSpPr>
                <a:grpSpLocks/>
              </p:cNvGrpSpPr>
              <p:nvPr/>
            </p:nvGrpSpPr>
            <p:grpSpPr bwMode="auto">
              <a:xfrm rot="10800000">
                <a:off x="6629400" y="0"/>
                <a:ext cx="2514600" cy="6858000"/>
                <a:chOff x="0" y="0"/>
                <a:chExt cx="2514600" cy="6858000"/>
              </a:xfrm>
            </p:grpSpPr>
            <p:sp>
              <p:nvSpPr>
                <p:cNvPr id="34"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80"/>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1"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6" name="Freeform 44"/>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7"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50"/>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51"/>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Hexagon 52"/>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Hexagon 53"/>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4"/>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5"/>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56"/>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Freeform 57"/>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Hexagon 58"/>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59"/>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0"/>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1"/>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2"/>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3"/>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4"/>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5"/>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66"/>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Freeform 67"/>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68"/>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3"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4" name="Rectangle 46"/>
          <p:cNvSpPr/>
          <p:nvPr/>
        </p:nvSpPr>
        <p:spPr>
          <a:xfrm>
            <a:off x="4649788" y="-22225"/>
            <a:ext cx="3505200" cy="2312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49"/>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88"/>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7" name="Date Placeholder 3"/>
          <p:cNvSpPr>
            <a:spLocks noGrp="1"/>
          </p:cNvSpPr>
          <p:nvPr>
            <p:ph type="dt" sz="half" idx="10"/>
          </p:nvPr>
        </p:nvSpPr>
        <p:spPr>
          <a:xfrm>
            <a:off x="4738688" y="1516063"/>
            <a:ext cx="2133600" cy="752475"/>
          </a:xfrm>
        </p:spPr>
        <p:txBody>
          <a:bodyPr anchor="b"/>
          <a:lstStyle>
            <a:lvl1pPr algn="l">
              <a:defRPr sz="2400" smtClean="0"/>
            </a:lvl1pPr>
          </a:lstStyle>
          <a:p>
            <a:pPr>
              <a:defRPr/>
            </a:pPr>
            <a:fld id="{F769B373-A99B-4609-ABA2-721917DFE53C}" type="datetimeFigureOut">
              <a:rPr lang="el-GR"/>
              <a:pPr>
                <a:defRPr/>
              </a:pPr>
              <a:t>16/06/17</a:t>
            </a:fld>
            <a:endParaRPr lang="el-GR"/>
          </a:p>
        </p:txBody>
      </p:sp>
      <p:sp>
        <p:nvSpPr>
          <p:cNvPr id="48" name="Footer Placeholder 4"/>
          <p:cNvSpPr>
            <a:spLocks noGrp="1"/>
          </p:cNvSpPr>
          <p:nvPr>
            <p:ph type="ftr" sz="quarter" idx="11"/>
          </p:nvPr>
        </p:nvSpPr>
        <p:spPr>
          <a:xfrm>
            <a:off x="5303838" y="5719763"/>
            <a:ext cx="2830512" cy="365125"/>
          </a:xfrm>
        </p:spPr>
        <p:txBody>
          <a:bodyPr>
            <a:normAutofit/>
          </a:bodyPr>
          <a:lstStyle>
            <a:lvl1pPr>
              <a:defRPr>
                <a:solidFill>
                  <a:schemeClr val="accent1"/>
                </a:solidFill>
              </a:defRPr>
            </a:lvl1pPr>
          </a:lstStyle>
          <a:p>
            <a:pPr>
              <a:defRPr/>
            </a:pPr>
            <a:endParaRPr lang="el-GR"/>
          </a:p>
        </p:txBody>
      </p:sp>
      <p:sp>
        <p:nvSpPr>
          <p:cNvPr id="49" name="Slide Number Placeholder 5"/>
          <p:cNvSpPr>
            <a:spLocks noGrp="1"/>
          </p:cNvSpPr>
          <p:nvPr>
            <p:ph type="sldNum" sz="quarter" idx="12"/>
          </p:nvPr>
        </p:nvSpPr>
        <p:spPr>
          <a:xfrm>
            <a:off x="4649788" y="5719763"/>
            <a:ext cx="642937" cy="365125"/>
          </a:xfrm>
        </p:spPr>
        <p:txBody>
          <a:bodyPr/>
          <a:lstStyle>
            <a:lvl1pPr>
              <a:defRPr smtClean="0">
                <a:solidFill>
                  <a:schemeClr val="accent1"/>
                </a:solidFill>
              </a:defRPr>
            </a:lvl1pPr>
          </a:lstStyle>
          <a:p>
            <a:pPr>
              <a:defRPr/>
            </a:pPr>
            <a:fld id="{6E7F7811-AD7C-4D8E-913E-5F3B4E20CB6C}"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3520975-4481-418F-8DC9-60A666032FEF}" type="datetimeFigureOut">
              <a:rPr lang="el-GR"/>
              <a:pPr>
                <a:defRPr/>
              </a:pPr>
              <a:t>16/06/17</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A971ACD6-C3B6-4711-9ADB-541CEF94F882}"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608E33F-DF88-45EC-B949-9469015D4057}" type="datetimeFigureOut">
              <a:rPr lang="el-GR"/>
              <a:pPr>
                <a:defRPr/>
              </a:pPr>
              <a:t>16/06/17</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29B44957-DBC6-4CB4-8FA9-E14EDA539E91}"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71FD8FEA-DB57-447F-B430-36CC4C0EE24C}" type="datetimeFigureOut">
              <a:rPr lang="el-GR"/>
              <a:pPr>
                <a:defRPr/>
              </a:pPr>
              <a:t>16/06/17</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F5D76D4A-53A5-4090-9401-2E8500314049}"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0C7C2CE-2409-4A18-A7C3-B7A37F5380EB}" type="datetimeFigureOut">
              <a:rPr lang="el-GR"/>
              <a:pPr>
                <a:defRPr/>
              </a:pPr>
              <a:t>16/06/17</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BB3C8E28-4999-47E4-8A59-60DF0D337EEF}"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27B1866A-29AB-4550-B882-792D5484777E}" type="datetimeFigureOut">
              <a:rPr lang="el-GR"/>
              <a:pPr>
                <a:defRPr/>
              </a:pPr>
              <a:t>16/06/17</a:t>
            </a:fld>
            <a:endParaRPr lang="el-GR"/>
          </a:p>
        </p:txBody>
      </p:sp>
      <p:sp>
        <p:nvSpPr>
          <p:cNvPr id="6" name="Footer Placeholder 4"/>
          <p:cNvSpPr>
            <a:spLocks noGrp="1"/>
          </p:cNvSpPr>
          <p:nvPr>
            <p:ph type="ftr" sz="quarter" idx="16"/>
          </p:nvPr>
        </p:nvSpPr>
        <p:spPr/>
        <p:txBody>
          <a:bodyPr/>
          <a:lstStyle>
            <a:lvl1pPr>
              <a:defRPr/>
            </a:lvl1pPr>
          </a:lstStyle>
          <a:p>
            <a:pPr>
              <a:defRPr/>
            </a:pPr>
            <a:endParaRPr lang="el-GR"/>
          </a:p>
        </p:txBody>
      </p:sp>
      <p:sp>
        <p:nvSpPr>
          <p:cNvPr id="7" name="Slide Number Placeholder 5"/>
          <p:cNvSpPr>
            <a:spLocks noGrp="1"/>
          </p:cNvSpPr>
          <p:nvPr>
            <p:ph type="sldNum" sz="quarter" idx="17"/>
          </p:nvPr>
        </p:nvSpPr>
        <p:spPr/>
        <p:txBody>
          <a:bodyPr/>
          <a:lstStyle>
            <a:lvl1pPr>
              <a:defRPr/>
            </a:lvl1pPr>
          </a:lstStyle>
          <a:p>
            <a:pPr>
              <a:defRPr/>
            </a:pPr>
            <a:fld id="{EC5717C3-8106-4ABA-A1EA-3B1874BB15A9}"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19213574-09FD-43BE-B9BC-88558027DB0B}" type="datetimeFigureOut">
              <a:rPr lang="el-GR"/>
              <a:pPr>
                <a:defRPr/>
              </a:pPr>
              <a:t>16/06/17</a:t>
            </a:fld>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686898C7-F576-49CA-907C-1B4E29C24387}"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B9AC702-7B81-4D37-A0C9-BBF9B7FDFB51}" type="datetimeFigureOut">
              <a:rPr lang="el-GR"/>
              <a:pPr>
                <a:defRPr/>
              </a:pPr>
              <a:t>16/06/17</a:t>
            </a:fld>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92F953E8-74F4-453E-A904-E5645A7C1913}"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47BCC8D-FD58-4B26-B58C-E5A6FF82F818}" type="datetimeFigureOut">
              <a:rPr lang="el-GR"/>
              <a:pPr>
                <a:defRPr/>
              </a:pPr>
              <a:t>16/06/17</a:t>
            </a:fld>
            <a:endParaRPr lang="el-GR"/>
          </a:p>
        </p:txBody>
      </p:sp>
      <p:sp>
        <p:nvSpPr>
          <p:cNvPr id="3" name="Footer Placeholder 4"/>
          <p:cNvSpPr>
            <a:spLocks noGrp="1"/>
          </p:cNvSpPr>
          <p:nvPr>
            <p:ph type="ftr" sz="quarter" idx="11"/>
          </p:nvPr>
        </p:nvSpPr>
        <p:spPr/>
        <p:txBody>
          <a:bodyPr/>
          <a:lstStyle>
            <a:lvl1pPr>
              <a:defRPr/>
            </a:lvl1pPr>
          </a:lstStyle>
          <a:p>
            <a:pPr>
              <a:defRPr/>
            </a:pPr>
            <a:endParaRPr lang="el-GR"/>
          </a:p>
        </p:txBody>
      </p:sp>
      <p:sp>
        <p:nvSpPr>
          <p:cNvPr id="4" name="Slide Number Placeholder 5"/>
          <p:cNvSpPr>
            <a:spLocks noGrp="1"/>
          </p:cNvSpPr>
          <p:nvPr>
            <p:ph type="sldNum" sz="quarter" idx="12"/>
          </p:nvPr>
        </p:nvSpPr>
        <p:spPr/>
        <p:txBody>
          <a:bodyPr/>
          <a:lstStyle>
            <a:lvl1pPr>
              <a:defRPr/>
            </a:lvl1pPr>
          </a:lstStyle>
          <a:p>
            <a:pPr>
              <a:defRPr/>
            </a:pPr>
            <a:fld id="{FC95B5E4-4658-48C2-87C5-EFFAFBCC14E6}"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0" y="0"/>
              <a:ext cx="9144000" cy="6858000"/>
              <a:chOff x="0" y="0"/>
              <a:chExt cx="9144000" cy="6858000"/>
            </a:xfrm>
          </p:grpSpPr>
          <p:grpSp>
            <p:nvGrpSpPr>
              <p:cNvPr id="29" name="Group 4"/>
              <p:cNvGrpSpPr>
                <a:grpSpLocks/>
              </p:cNvGrpSpPr>
              <p:nvPr/>
            </p:nvGrpSpPr>
            <p:grpSpPr bwMode="auto">
              <a:xfrm>
                <a:off x="0" y="0"/>
                <a:ext cx="2514600" cy="6858000"/>
                <a:chOff x="0" y="0"/>
                <a:chExt cx="2514600" cy="6858000"/>
              </a:xfrm>
            </p:grpSpPr>
            <p:sp>
              <p:nvSpPr>
                <p:cNvPr id="41" name="Rectangle 83"/>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5"/>
              <p:cNvGrpSpPr>
                <a:grpSpLocks/>
              </p:cNvGrpSpPr>
              <p:nvPr/>
            </p:nvGrpSpPr>
            <p:grpSpPr bwMode="auto">
              <a:xfrm>
                <a:off x="422910" y="0"/>
                <a:ext cx="2514600" cy="6858000"/>
                <a:chOff x="0" y="0"/>
                <a:chExt cx="2514600" cy="6858000"/>
              </a:xfrm>
            </p:grpSpPr>
            <p:sp>
              <p:nvSpPr>
                <p:cNvPr id="38" name="Rectangle 80"/>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81"/>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82"/>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1" name="Group 9"/>
              <p:cNvGrpSpPr>
                <a:grpSpLocks/>
              </p:cNvGrpSpPr>
              <p:nvPr/>
            </p:nvGrpSpPr>
            <p:grpSpPr bwMode="auto">
              <a:xfrm rot="10800000">
                <a:off x="6629400" y="0"/>
                <a:ext cx="2514600" cy="6858000"/>
                <a:chOff x="0" y="0"/>
                <a:chExt cx="2514600" cy="6858000"/>
              </a:xfrm>
            </p:grpSpPr>
            <p:sp>
              <p:nvSpPr>
                <p:cNvPr id="35"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Rectangle 79"/>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2"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7" name="Freeform 4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4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Freeform 5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2" name="Hexagon 5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5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Hexagon 5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Freeform 58"/>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59"/>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1"/>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2"/>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3"/>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4"/>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5"/>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6"/>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67"/>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Hexagon 68"/>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69"/>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Freeform 70"/>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56"/>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57"/>
          <p:cNvSpPr/>
          <p:nvPr/>
        </p:nvSpPr>
        <p:spPr>
          <a:xfrm>
            <a:off x="904875" y="601663"/>
            <a:ext cx="3562350" cy="564832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ectangle 60"/>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739833" y="2657434"/>
            <a:ext cx="3304572" cy="1463153"/>
          </a:xfrm>
        </p:spPr>
        <p:txBody>
          <a:bodyPr>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8" name="Date Placeholder 4"/>
          <p:cNvSpPr>
            <a:spLocks noGrp="1"/>
          </p:cNvSpPr>
          <p:nvPr>
            <p:ph type="dt" sz="half" idx="10"/>
          </p:nvPr>
        </p:nvSpPr>
        <p:spPr/>
        <p:txBody>
          <a:bodyPr/>
          <a:lstStyle>
            <a:lvl1pPr>
              <a:defRPr/>
            </a:lvl1pPr>
          </a:lstStyle>
          <a:p>
            <a:pPr>
              <a:defRPr/>
            </a:pPr>
            <a:fld id="{E8BC87CD-78B0-451A-8EBB-12C3752A533E}" type="datetimeFigureOut">
              <a:rPr lang="el-GR"/>
              <a:pPr>
                <a:defRPr/>
              </a:pPr>
              <a:t>16/06/17</a:t>
            </a:fld>
            <a:endParaRPr lang="el-GR"/>
          </a:p>
        </p:txBody>
      </p:sp>
      <p:sp>
        <p:nvSpPr>
          <p:cNvPr id="49" name="Slide Number Placeholder 6"/>
          <p:cNvSpPr>
            <a:spLocks noGrp="1"/>
          </p:cNvSpPr>
          <p:nvPr>
            <p:ph type="sldNum" sz="quarter" idx="11"/>
          </p:nvPr>
        </p:nvSpPr>
        <p:spPr/>
        <p:txBody>
          <a:bodyPr/>
          <a:lstStyle>
            <a:lvl1pPr>
              <a:defRPr/>
            </a:lvl1pPr>
          </a:lstStyle>
          <a:p>
            <a:pPr>
              <a:defRPr/>
            </a:pPr>
            <a:fld id="{29FE30E0-81CB-4FCB-A460-B9D584B3DF54}" type="slidenum">
              <a:rPr lang="el-GR"/>
              <a:pPr>
                <a:defRPr/>
              </a:pPr>
              <a:t>‹#›</a:t>
            </a:fld>
            <a:endParaRPr lang="el-GR"/>
          </a:p>
        </p:txBody>
      </p:sp>
      <p:sp>
        <p:nvSpPr>
          <p:cNvPr id="50" name="Footer Placeholder 5"/>
          <p:cNvSpPr>
            <a:spLocks noGrp="1"/>
          </p:cNvSpPr>
          <p:nvPr>
            <p:ph type="ftr" sz="quarter" idx="12"/>
          </p:nvPr>
        </p:nvSpPr>
        <p:spPr>
          <a:xfrm>
            <a:off x="4641850" y="5724525"/>
            <a:ext cx="3492500" cy="365125"/>
          </a:xfrm>
        </p:spPr>
        <p:txBody>
          <a:bodyPr>
            <a:normAutofit/>
          </a:bodyPr>
          <a:lstStyle>
            <a:lvl1pPr>
              <a:defRPr/>
            </a:lvl1pPr>
          </a:lstStyle>
          <a:p>
            <a:pPr>
              <a:defRPr/>
            </a:pPr>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0" y="0"/>
              <a:ext cx="9144000" cy="6858000"/>
              <a:chOff x="0" y="0"/>
              <a:chExt cx="9144000" cy="6858000"/>
            </a:xfrm>
          </p:grpSpPr>
          <p:grpSp>
            <p:nvGrpSpPr>
              <p:cNvPr id="29" name="Group 4"/>
              <p:cNvGrpSpPr>
                <a:grpSpLocks/>
              </p:cNvGrpSpPr>
              <p:nvPr/>
            </p:nvGrpSpPr>
            <p:grpSpPr bwMode="auto">
              <a:xfrm>
                <a:off x="0" y="0"/>
                <a:ext cx="2514600" cy="6858000"/>
                <a:chOff x="0" y="0"/>
                <a:chExt cx="2514600" cy="6858000"/>
              </a:xfrm>
            </p:grpSpPr>
            <p:sp>
              <p:nvSpPr>
                <p:cNvPr id="41" name="Rectangle 86"/>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5"/>
              <p:cNvGrpSpPr>
                <a:grpSpLocks/>
              </p:cNvGrpSpPr>
              <p:nvPr/>
            </p:nvGrpSpPr>
            <p:grpSpPr bwMode="auto">
              <a:xfrm>
                <a:off x="422910" y="0"/>
                <a:ext cx="2514600" cy="6858000"/>
                <a:chOff x="0" y="0"/>
                <a:chExt cx="2514600" cy="6858000"/>
              </a:xfrm>
            </p:grpSpPr>
            <p:sp>
              <p:nvSpPr>
                <p:cNvPr id="38" name="Rectangle 83"/>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84"/>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85"/>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1" name="Group 9"/>
              <p:cNvGrpSpPr>
                <a:grpSpLocks/>
              </p:cNvGrpSpPr>
              <p:nvPr/>
            </p:nvGrpSpPr>
            <p:grpSpPr bwMode="auto">
              <a:xfrm rot="10800000">
                <a:off x="6629400" y="0"/>
                <a:ext cx="2514600" cy="6858000"/>
                <a:chOff x="0" y="0"/>
                <a:chExt cx="2514600" cy="6858000"/>
              </a:xfrm>
            </p:grpSpPr>
            <p:sp>
              <p:nvSpPr>
                <p:cNvPr id="35" name="Rectangle 80"/>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81"/>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Rectangle 82"/>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2" name="Rectangle 77"/>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8"/>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ectangle 79"/>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7" name="Freeform 45"/>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6"/>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47"/>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48"/>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Freeform 49"/>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2" name="Hexagon 50"/>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1"/>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9"/>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60"/>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Hexagon 61"/>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Freeform 62"/>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63"/>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4"/>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5"/>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6"/>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7"/>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8"/>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9"/>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70"/>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Hexagon 71"/>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72"/>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Freeform 73"/>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Rectangle 9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10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101"/>
          <p:cNvSpPr/>
          <p:nvPr/>
        </p:nvSpPr>
        <p:spPr>
          <a:xfrm>
            <a:off x="904875" y="601663"/>
            <a:ext cx="3562350" cy="564832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ectangle 104"/>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734424" y="2660904"/>
            <a:ext cx="3300984" cy="1463040"/>
          </a:xfrm>
        </p:spPr>
        <p:txBody>
          <a:bodyPr>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rtlCol="0">
            <a:normAutofit/>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8" name="Date Placeholder 4"/>
          <p:cNvSpPr>
            <a:spLocks noGrp="1"/>
          </p:cNvSpPr>
          <p:nvPr>
            <p:ph type="dt" sz="half" idx="10"/>
          </p:nvPr>
        </p:nvSpPr>
        <p:spPr/>
        <p:txBody>
          <a:bodyPr/>
          <a:lstStyle>
            <a:lvl1pPr>
              <a:defRPr/>
            </a:lvl1pPr>
          </a:lstStyle>
          <a:p>
            <a:pPr>
              <a:defRPr/>
            </a:pPr>
            <a:fld id="{0BA3A992-43B6-4E6E-BAA7-6AB63A276BA0}" type="datetimeFigureOut">
              <a:rPr lang="el-GR"/>
              <a:pPr>
                <a:defRPr/>
              </a:pPr>
              <a:t>16/06/17</a:t>
            </a:fld>
            <a:endParaRPr lang="el-GR"/>
          </a:p>
        </p:txBody>
      </p:sp>
      <p:sp>
        <p:nvSpPr>
          <p:cNvPr id="49" name="Footer Placeholder 5"/>
          <p:cNvSpPr>
            <a:spLocks noGrp="1"/>
          </p:cNvSpPr>
          <p:nvPr>
            <p:ph type="ftr" sz="quarter" idx="11"/>
          </p:nvPr>
        </p:nvSpPr>
        <p:spPr>
          <a:xfrm>
            <a:off x="4641850" y="5724525"/>
            <a:ext cx="3492500" cy="365125"/>
          </a:xfrm>
        </p:spPr>
        <p:txBody>
          <a:bodyPr>
            <a:normAutofit/>
          </a:bodyPr>
          <a:lstStyle>
            <a:lvl1pPr>
              <a:defRPr/>
            </a:lvl1pPr>
          </a:lstStyle>
          <a:p>
            <a:pPr>
              <a:defRPr/>
            </a:pPr>
            <a:endParaRPr lang="el-GR"/>
          </a:p>
        </p:txBody>
      </p:sp>
      <p:sp>
        <p:nvSpPr>
          <p:cNvPr id="50" name="Slide Number Placeholder 6"/>
          <p:cNvSpPr>
            <a:spLocks noGrp="1"/>
          </p:cNvSpPr>
          <p:nvPr>
            <p:ph type="sldNum" sz="quarter" idx="12"/>
          </p:nvPr>
        </p:nvSpPr>
        <p:spPr/>
        <p:txBody>
          <a:bodyPr/>
          <a:lstStyle>
            <a:lvl1pPr>
              <a:defRPr/>
            </a:lvl1pPr>
          </a:lstStyle>
          <a:p>
            <a:pPr>
              <a:defRPr/>
            </a:pPr>
            <a:fld id="{1E3DDFFD-B6BC-477D-AE57-E232AC99E0D3}"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026" name="Group 41"/>
          <p:cNvGrpSpPr>
            <a:grpSpLocks/>
          </p:cNvGrpSpPr>
          <p:nvPr/>
        </p:nvGrpSpPr>
        <p:grpSpPr bwMode="auto">
          <a:xfrm>
            <a:off x="-304800" y="0"/>
            <a:ext cx="9932988" cy="6858000"/>
            <a:chOff x="-382404" y="0"/>
            <a:chExt cx="9932332" cy="6858000"/>
          </a:xfrm>
        </p:grpSpPr>
        <p:grpSp>
          <p:nvGrpSpPr>
            <p:cNvPr id="1035" name="Group 44"/>
            <p:cNvGrpSpPr>
              <a:grpSpLocks/>
            </p:cNvGrpSpPr>
            <p:nvPr/>
          </p:nvGrpSpPr>
          <p:grpSpPr bwMode="auto">
            <a:xfrm>
              <a:off x="0" y="0"/>
              <a:ext cx="9144000" cy="6858000"/>
              <a:chOff x="0" y="0"/>
              <a:chExt cx="9144000" cy="6858000"/>
            </a:xfrm>
          </p:grpSpPr>
          <p:grpSp>
            <p:nvGrpSpPr>
              <p:cNvPr id="1058" name="Group 4"/>
              <p:cNvGrpSpPr>
                <a:grpSpLocks/>
              </p:cNvGrpSpPr>
              <p:nvPr/>
            </p:nvGrpSpPr>
            <p:grpSpPr bwMode="auto">
              <a:xfrm>
                <a:off x="0" y="0"/>
                <a:ext cx="2514600" cy="6858000"/>
                <a:chOff x="0" y="0"/>
                <a:chExt cx="2514600" cy="6858000"/>
              </a:xfrm>
            </p:grpSpPr>
            <p:sp>
              <p:nvSpPr>
                <p:cNvPr id="113" name="Rectangle 112"/>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4"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5"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059" name="Group 5"/>
              <p:cNvGrpSpPr>
                <a:grpSpLocks/>
              </p:cNvGrpSpPr>
              <p:nvPr/>
            </p:nvGrpSpPr>
            <p:grpSpPr bwMode="auto">
              <a:xfrm>
                <a:off x="422910" y="0"/>
                <a:ext cx="2514600" cy="6858000"/>
                <a:chOff x="0" y="0"/>
                <a:chExt cx="2514600" cy="6858000"/>
              </a:xfrm>
            </p:grpSpPr>
            <p:sp>
              <p:nvSpPr>
                <p:cNvPr id="110" name="Rectangle 109"/>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1" name="Rectangle 110"/>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2" name="Rectangle 111"/>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060" name="Group 9"/>
              <p:cNvGrpSpPr>
                <a:grpSpLocks/>
              </p:cNvGrpSpPr>
              <p:nvPr/>
            </p:nvGrpSpPr>
            <p:grpSpPr bwMode="auto">
              <a:xfrm rot="10800000">
                <a:off x="6629400" y="0"/>
                <a:ext cx="2514600" cy="6858000"/>
                <a:chOff x="0" y="0"/>
                <a:chExt cx="2514600" cy="6858000"/>
              </a:xfrm>
            </p:grpSpPr>
            <p:sp>
              <p:nvSpPr>
                <p:cNvPr id="107" name="Rectangle 106"/>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8" name="Rectangle 107"/>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9" name="Rectangle 108"/>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04" name="Rectangle 103"/>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5" name="Rectangle 104"/>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6" name="Rectangle 105"/>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Freeform 43"/>
            <p:cNvSpPr/>
            <p:nvPr/>
          </p:nvSpPr>
          <p:spPr>
            <a:xfrm>
              <a:off x="-12540" y="5035550"/>
              <a:ext cx="9144983"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5" name="Freeform 44"/>
            <p:cNvSpPr/>
            <p:nvPr/>
          </p:nvSpPr>
          <p:spPr>
            <a:xfrm>
              <a:off x="-12540" y="3467100"/>
              <a:ext cx="9144983"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6" name="Freeform 45"/>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7" name="Freeform 46"/>
            <p:cNvSpPr/>
            <p:nvPr/>
          </p:nvSpPr>
          <p:spPr>
            <a:xfrm>
              <a:off x="-12540" y="5284788"/>
              <a:ext cx="9144983"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9" name="Freeform 48"/>
            <p:cNvSpPr/>
            <p:nvPr/>
          </p:nvSpPr>
          <p:spPr>
            <a:xfrm>
              <a:off x="2136793" y="5132388"/>
              <a:ext cx="6982951"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50" name="Hexagon 49"/>
            <p:cNvSpPr/>
            <p:nvPr/>
          </p:nvSpPr>
          <p:spPr>
            <a:xfrm rot="1800000">
              <a:off x="2995573" y="2859088"/>
              <a:ext cx="1601682"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 name="Hexagon 50"/>
            <p:cNvSpPr/>
            <p:nvPr/>
          </p:nvSpPr>
          <p:spPr>
            <a:xfrm rot="1800000">
              <a:off x="3719425"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2" name="Hexagon 51"/>
            <p:cNvSpPr/>
            <p:nvPr/>
          </p:nvSpPr>
          <p:spPr>
            <a:xfrm rot="1800000">
              <a:off x="3728949" y="15922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3" name="Hexagon 52"/>
            <p:cNvSpPr/>
            <p:nvPr/>
          </p:nvSpPr>
          <p:spPr>
            <a:xfrm rot="1800000">
              <a:off x="2976524" y="325438"/>
              <a:ext cx="1601682"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4" name="Hexagon 53"/>
            <p:cNvSpPr/>
            <p:nvPr/>
          </p:nvSpPr>
          <p:spPr>
            <a:xfrm rot="1800000">
              <a:off x="4462326" y="5383213"/>
              <a:ext cx="1601682"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5" name="Freeform 54"/>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6" name="Hexagon 55"/>
            <p:cNvSpPr/>
            <p:nvPr/>
          </p:nvSpPr>
          <p:spPr>
            <a:xfrm rot="1800000">
              <a:off x="23969" y="540226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7" name="Hexagon 56"/>
            <p:cNvSpPr/>
            <p:nvPr/>
          </p:nvSpPr>
          <p:spPr>
            <a:xfrm rot="1800000">
              <a:off x="52542" y="28495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8" name="Hexagon 57"/>
            <p:cNvSpPr/>
            <p:nvPr/>
          </p:nvSpPr>
          <p:spPr>
            <a:xfrm rot="1800000">
              <a:off x="776394"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9" name="Hexagon 58"/>
            <p:cNvSpPr/>
            <p:nvPr/>
          </p:nvSpPr>
          <p:spPr>
            <a:xfrm rot="1800000">
              <a:off x="1509771" y="54117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0" name="Hexagon 59"/>
            <p:cNvSpPr/>
            <p:nvPr/>
          </p:nvSpPr>
          <p:spPr>
            <a:xfrm rot="1800000">
              <a:off x="1528820" y="2859088"/>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5" name="Hexagon 94"/>
            <p:cNvSpPr/>
            <p:nvPr/>
          </p:nvSpPr>
          <p:spPr>
            <a:xfrm rot="1800000">
              <a:off x="795443" y="15636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6" name="Hexagon 95"/>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7" name="Hexagon 96"/>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8" name="Hexagon 97"/>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9" name="Freeform 98"/>
            <p:cNvSpPr/>
            <p:nvPr/>
          </p:nvSpPr>
          <p:spPr>
            <a:xfrm rot="1800000">
              <a:off x="8306997" y="4056063"/>
              <a:ext cx="1242931"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0" name="Freeform 99"/>
            <p:cNvSpPr/>
            <p:nvPr/>
          </p:nvSpPr>
          <p:spPr>
            <a:xfrm rot="1800000">
              <a:off x="8306997"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66" name="Rectangle 65"/>
          <p:cNvSpPr/>
          <p:nvPr/>
        </p:nvSpPr>
        <p:spPr>
          <a:xfrm>
            <a:off x="457200" y="333375"/>
            <a:ext cx="8229600" cy="618648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0" name="Rectangle 69"/>
          <p:cNvSpPr/>
          <p:nvPr/>
        </p:nvSpPr>
        <p:spPr>
          <a:xfrm>
            <a:off x="4560888" y="-22225"/>
            <a:ext cx="3679825" cy="700088"/>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 name="Rectangle 7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30" name="Title Placeholder 1"/>
          <p:cNvSpPr>
            <a:spLocks noGrp="1"/>
          </p:cNvSpPr>
          <p:nvPr>
            <p:ph type="title"/>
          </p:nvPr>
        </p:nvSpPr>
        <p:spPr bwMode="auto">
          <a:xfrm>
            <a:off x="1042988" y="1027113"/>
            <a:ext cx="7024687"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1" name="Text Placeholder 2"/>
          <p:cNvSpPr>
            <a:spLocks noGrp="1"/>
          </p:cNvSpPr>
          <p:nvPr>
            <p:ph type="body" idx="1"/>
          </p:nvPr>
        </p:nvSpPr>
        <p:spPr bwMode="auto">
          <a:xfrm>
            <a:off x="1042988" y="2324100"/>
            <a:ext cx="6777037" cy="3508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997575" y="223838"/>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rgbClr val="FEFEFE"/>
                </a:solidFill>
                <a:latin typeface="+mn-lt"/>
              </a:defRPr>
            </a:lvl1pPr>
          </a:lstStyle>
          <a:p>
            <a:pPr>
              <a:defRPr/>
            </a:pPr>
            <a:fld id="{15FDE3F9-C5B4-4033-B328-D59BC9D6DCC7}" type="datetimeFigureOut">
              <a:rPr lang="el-GR"/>
              <a:pPr>
                <a:defRPr/>
              </a:pPr>
              <a:t>16/06/17</a:t>
            </a:fld>
            <a:endParaRPr lang="el-GR"/>
          </a:p>
        </p:txBody>
      </p:sp>
      <p:sp>
        <p:nvSpPr>
          <p:cNvPr id="5" name="Footer Placeholder 4"/>
          <p:cNvSpPr>
            <a:spLocks noGrp="1"/>
          </p:cNvSpPr>
          <p:nvPr>
            <p:ph type="ftr" sz="quarter" idx="3"/>
          </p:nvPr>
        </p:nvSpPr>
        <p:spPr>
          <a:xfrm>
            <a:off x="4641850" y="5851525"/>
            <a:ext cx="3502025" cy="365125"/>
          </a:xfrm>
          <a:prstGeom prst="rect">
            <a:avLst/>
          </a:prstGeom>
        </p:spPr>
        <p:txBody>
          <a:bodyPr vert="horz" lIns="91440" tIns="45720" rIns="91440" bIns="45720" rtlCol="0" anchor="ctr"/>
          <a:lstStyle>
            <a:lvl1pPr algn="r" fontAlgn="auto">
              <a:spcBef>
                <a:spcPts val="0"/>
              </a:spcBef>
              <a:spcAft>
                <a:spcPts val="0"/>
              </a:spcAft>
              <a:defRPr sz="1200">
                <a:solidFill>
                  <a:schemeClr val="accent1"/>
                </a:solidFill>
                <a:latin typeface="+mn-lt"/>
              </a:defRPr>
            </a:lvl1pPr>
          </a:lstStyle>
          <a:p>
            <a:pPr>
              <a:defRPr/>
            </a:pPr>
            <a:endParaRPr lang="el-GR"/>
          </a:p>
        </p:txBody>
      </p:sp>
      <p:sp>
        <p:nvSpPr>
          <p:cNvPr id="6" name="Slide Number Placeholder 5"/>
          <p:cNvSpPr>
            <a:spLocks noGrp="1"/>
          </p:cNvSpPr>
          <p:nvPr>
            <p:ph type="sldNum" sz="quarter" idx="4"/>
          </p:nvPr>
        </p:nvSpPr>
        <p:spPr>
          <a:xfrm>
            <a:off x="4649788" y="223838"/>
            <a:ext cx="1331912"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FEFEFE"/>
                </a:solidFill>
                <a:latin typeface="+mn-lt"/>
              </a:defRPr>
            </a:lvl1pPr>
          </a:lstStyle>
          <a:p>
            <a:pPr>
              <a:defRPr/>
            </a:pPr>
            <a:fld id="{4BB54E8C-9E9A-4390-9A2E-49B47A4C8702}"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804" r:id="rId1"/>
    <p:sldLayoutId id="2147483803" r:id="rId2"/>
    <p:sldLayoutId id="2147483802" r:id="rId3"/>
    <p:sldLayoutId id="2147483801" r:id="rId4"/>
    <p:sldLayoutId id="2147483800" r:id="rId5"/>
    <p:sldLayoutId id="2147483799" r:id="rId6"/>
    <p:sldLayoutId id="2147483798" r:id="rId7"/>
    <p:sldLayoutId id="2147483805" r:id="rId8"/>
    <p:sldLayoutId id="2147483806" r:id="rId9"/>
    <p:sldLayoutId id="2147483797" r:id="rId10"/>
    <p:sldLayoutId id="2147483796" r:id="rId11"/>
  </p:sldLayoutIdLst>
  <p:txStyles>
    <p:titleStyle>
      <a:lvl1pPr algn="l" rtl="0" fontAlgn="base">
        <a:spcBef>
          <a:spcPct val="0"/>
        </a:spcBef>
        <a:spcAft>
          <a:spcPct val="0"/>
        </a:spcAft>
        <a:defRPr sz="4000" kern="1200">
          <a:solidFill>
            <a:schemeClr val="accent1"/>
          </a:solidFill>
          <a:latin typeface="+mj-lt"/>
          <a:ea typeface="+mj-ea"/>
          <a:cs typeface="+mj-cs"/>
        </a:defRPr>
      </a:lvl1pPr>
      <a:lvl2pPr algn="l" rtl="0" fontAlgn="base">
        <a:spcBef>
          <a:spcPct val="0"/>
        </a:spcBef>
        <a:spcAft>
          <a:spcPct val="0"/>
        </a:spcAft>
        <a:defRPr sz="4000">
          <a:solidFill>
            <a:schemeClr val="accent1"/>
          </a:solidFill>
          <a:latin typeface="Century Gothic" pitchFamily="34" charset="0"/>
        </a:defRPr>
      </a:lvl2pPr>
      <a:lvl3pPr algn="l" rtl="0" fontAlgn="base">
        <a:spcBef>
          <a:spcPct val="0"/>
        </a:spcBef>
        <a:spcAft>
          <a:spcPct val="0"/>
        </a:spcAft>
        <a:defRPr sz="4000">
          <a:solidFill>
            <a:schemeClr val="accent1"/>
          </a:solidFill>
          <a:latin typeface="Century Gothic" pitchFamily="34" charset="0"/>
        </a:defRPr>
      </a:lvl3pPr>
      <a:lvl4pPr algn="l" rtl="0" fontAlgn="base">
        <a:spcBef>
          <a:spcPct val="0"/>
        </a:spcBef>
        <a:spcAft>
          <a:spcPct val="0"/>
        </a:spcAft>
        <a:defRPr sz="4000">
          <a:solidFill>
            <a:schemeClr val="accent1"/>
          </a:solidFill>
          <a:latin typeface="Century Gothic" pitchFamily="34" charset="0"/>
        </a:defRPr>
      </a:lvl4pPr>
      <a:lvl5pPr algn="l" rtl="0" fontAlgn="base">
        <a:spcBef>
          <a:spcPct val="0"/>
        </a:spcBef>
        <a:spcAft>
          <a:spcPct val="0"/>
        </a:spcAft>
        <a:defRPr sz="4000">
          <a:solidFill>
            <a:schemeClr val="accent1"/>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fontAlgn="base">
        <a:spcBef>
          <a:spcPct val="20000"/>
        </a:spcBef>
        <a:spcAft>
          <a:spcPct val="0"/>
        </a:spcAft>
        <a:buClr>
          <a:schemeClr val="accent1"/>
        </a:buClr>
        <a:buSzPct val="76000"/>
        <a:buFont typeface="Wingdings 2" pitchFamily="18" charset="2"/>
        <a:buChar char=""/>
        <a:defRPr sz="2400" kern="1200">
          <a:solidFill>
            <a:schemeClr val="tx2"/>
          </a:solidFill>
          <a:latin typeface="+mn-lt"/>
          <a:ea typeface="+mn-ea"/>
          <a:cs typeface="+mn-cs"/>
        </a:defRPr>
      </a:lvl1pPr>
      <a:lvl2pPr marL="639763" indent="-273050" algn="l" rtl="0" fontAlgn="base">
        <a:spcBef>
          <a:spcPct val="20000"/>
        </a:spcBef>
        <a:spcAft>
          <a:spcPct val="0"/>
        </a:spcAft>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rtl="0" fontAlgn="base">
        <a:spcBef>
          <a:spcPct val="20000"/>
        </a:spcBef>
        <a:spcAft>
          <a:spcPct val="0"/>
        </a:spcAft>
        <a:buClr>
          <a:schemeClr val="accent1"/>
        </a:buClr>
        <a:buSzPct val="76000"/>
        <a:buFont typeface="Wingdings 2" pitchFamily="18" charset="2"/>
        <a:buChar char=""/>
        <a:defRPr sz="2000" kern="1200">
          <a:solidFill>
            <a:schemeClr val="tx2"/>
          </a:solidFill>
          <a:latin typeface="+mn-lt"/>
          <a:ea typeface="+mn-ea"/>
          <a:cs typeface="+mn-cs"/>
        </a:defRPr>
      </a:lvl3pPr>
      <a:lvl4pPr marL="1123950" indent="-228600" algn="l" rtl="0" fontAlgn="base">
        <a:spcBef>
          <a:spcPct val="20000"/>
        </a:spcBef>
        <a:spcAft>
          <a:spcPct val="0"/>
        </a:spcAft>
        <a:buClr>
          <a:schemeClr val="accent1"/>
        </a:buClr>
        <a:buSzPct val="76000"/>
        <a:buFont typeface="Wingdings 2" pitchFamily="18" charset="2"/>
        <a:buChar char=""/>
        <a:defRPr kern="1200">
          <a:solidFill>
            <a:schemeClr val="tx2"/>
          </a:solidFill>
          <a:latin typeface="+mn-lt"/>
          <a:ea typeface="+mn-ea"/>
          <a:cs typeface="+mn-cs"/>
        </a:defRPr>
      </a:lvl4pPr>
      <a:lvl5pPr marL="1325563" indent="-228600" algn="l" rtl="0" fontAlgn="base">
        <a:spcBef>
          <a:spcPct val="20000"/>
        </a:spcBef>
        <a:spcAft>
          <a:spcPct val="0"/>
        </a:spcAft>
        <a:buClr>
          <a:schemeClr val="accent1"/>
        </a:buClr>
        <a:buSzPct val="76000"/>
        <a:buFont typeface="Wingdings 2" pitchFamily="18" charset="2"/>
        <a:buChar char=""/>
        <a:defRPr sz="1600" kern="120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750" y="2708275"/>
            <a:ext cx="7507288" cy="1701800"/>
          </a:xfrm>
        </p:spPr>
        <p:txBody>
          <a:bodyPr rtlCol="0">
            <a:normAutofit fontScale="90000"/>
          </a:bodyPr>
          <a:lstStyle/>
          <a:p>
            <a:pPr algn="ctr" fontAlgn="auto">
              <a:spcAft>
                <a:spcPts val="0"/>
              </a:spcAft>
              <a:defRPr/>
            </a:pPr>
            <a:r>
              <a:rPr lang="el-GR" b="1" i="1" dirty="0" smtClean="0"/>
              <a:t>«Μονοπάτια και πέτρινα γεφύρια του χθες, οδικό δίκτυο και γέφυρες της σύγχρονης Ελλάδας»</a:t>
            </a:r>
            <a:r>
              <a:rPr lang="el-GR" dirty="0" smtClean="0"/>
              <a:t/>
            </a:r>
            <a:br>
              <a:rPr lang="el-GR" dirty="0" smtClean="0"/>
            </a:br>
            <a:endParaRPr lang="el-GR" dirty="0"/>
          </a:p>
        </p:txBody>
      </p:sp>
      <p:sp>
        <p:nvSpPr>
          <p:cNvPr id="14338" name="Subtitle 2"/>
          <p:cNvSpPr>
            <a:spLocks noGrp="1"/>
          </p:cNvSpPr>
          <p:nvPr>
            <p:ph type="subTitle" idx="1"/>
          </p:nvPr>
        </p:nvSpPr>
        <p:spPr>
          <a:xfrm>
            <a:off x="755650" y="4421188"/>
            <a:ext cx="7288213" cy="1260475"/>
          </a:xfrm>
        </p:spPr>
        <p:txBody>
          <a:bodyPr/>
          <a:lstStyle/>
          <a:p>
            <a:r>
              <a:rPr lang="el-GR" b="1" smtClean="0"/>
              <a:t>Υπεύθυνος εκπαιδευτικός:  Ιωάννης Τζούκας</a:t>
            </a:r>
          </a:p>
          <a:p>
            <a:r>
              <a:rPr lang="el-GR" b="1" smtClean="0"/>
              <a:t>Συμμετέχουσες εκπ/κοί : Τριβέλλα Ελένη, Νικολή Δήμητρα</a:t>
            </a:r>
          </a:p>
        </p:txBody>
      </p:sp>
      <p:sp>
        <p:nvSpPr>
          <p:cNvPr id="14339" name="4 - TextBox"/>
          <p:cNvSpPr txBox="1">
            <a:spLocks noChangeArrowheads="1"/>
          </p:cNvSpPr>
          <p:nvPr/>
        </p:nvSpPr>
        <p:spPr bwMode="auto">
          <a:xfrm>
            <a:off x="0" y="188913"/>
            <a:ext cx="4679950" cy="646112"/>
          </a:xfrm>
          <a:prstGeom prst="rect">
            <a:avLst/>
          </a:prstGeom>
          <a:noFill/>
          <a:ln w="9525">
            <a:noFill/>
            <a:miter lim="800000"/>
            <a:headEnd/>
            <a:tailEnd/>
          </a:ln>
        </p:spPr>
        <p:txBody>
          <a:bodyPr>
            <a:spAutoFit/>
          </a:bodyPr>
          <a:lstStyle/>
          <a:p>
            <a:pPr algn="ctr"/>
            <a:r>
              <a:rPr lang="el-GR" b="1">
                <a:solidFill>
                  <a:srgbClr val="424242"/>
                </a:solidFill>
                <a:latin typeface="Century Gothic" pitchFamily="34" charset="0"/>
              </a:rPr>
              <a:t>ΓΥΜΝΑΣΙΟΝΕΑΣ ΠΕΡΑΜΟΥ</a:t>
            </a:r>
          </a:p>
          <a:p>
            <a:pPr algn="ctr"/>
            <a:r>
              <a:rPr lang="el-GR" b="1">
                <a:solidFill>
                  <a:srgbClr val="424242"/>
                </a:solidFill>
                <a:latin typeface="Century Gothic" pitchFamily="34" charset="0"/>
              </a:rPr>
              <a:t>ΣΧ. ΕΤΟΣ 2016-2017</a:t>
            </a:r>
          </a:p>
        </p:txBody>
      </p:sp>
      <p:sp>
        <p:nvSpPr>
          <p:cNvPr id="7" name="6 - TextBox"/>
          <p:cNvSpPr txBox="1"/>
          <p:nvPr/>
        </p:nvSpPr>
        <p:spPr>
          <a:xfrm>
            <a:off x="539552" y="1844824"/>
            <a:ext cx="4752528" cy="461665"/>
          </a:xfrm>
          <a:prstGeom prst="rect">
            <a:avLst/>
          </a:prstGeom>
          <a:noFill/>
        </p:spPr>
        <p:txBody>
          <a:bodyPr>
            <a:spAutoFit/>
          </a:bodyPr>
          <a:lstStyle/>
          <a:p>
            <a:pPr algn="ctr" fontAlgn="auto">
              <a:spcBef>
                <a:spcPts val="0"/>
              </a:spcBef>
              <a:spcAft>
                <a:spcPts val="0"/>
              </a:spcAft>
              <a:defRPr/>
            </a:pPr>
            <a:r>
              <a:rPr lang="el-GR"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rPr>
              <a:t>Τίτλος</a:t>
            </a:r>
            <a:r>
              <a:rPr lang="el-GR" sz="2400" dirty="0">
                <a:latin typeface="+mn-lt"/>
              </a:rPr>
              <a:t> </a:t>
            </a:r>
            <a:r>
              <a:rPr lang="el-GR"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rPr>
              <a:t>Προγράμματος</a:t>
            </a:r>
            <a:r>
              <a:rPr lang="en-US" sz="2400" dirty="0">
                <a:latin typeface="+mn-lt"/>
              </a:rPr>
              <a:t>:</a:t>
            </a:r>
            <a:r>
              <a:rPr lang="el-GR" sz="2400" dirty="0">
                <a:latin typeface="+mn-lt"/>
              </a:rPr>
              <a:t> </a:t>
            </a:r>
          </a:p>
        </p:txBody>
      </p:sp>
      <p:sp>
        <p:nvSpPr>
          <p:cNvPr id="14341" name="7 - TextBox"/>
          <p:cNvSpPr txBox="1">
            <a:spLocks noChangeArrowheads="1"/>
          </p:cNvSpPr>
          <p:nvPr/>
        </p:nvSpPr>
        <p:spPr bwMode="auto">
          <a:xfrm>
            <a:off x="900113" y="908050"/>
            <a:ext cx="6624637" cy="369888"/>
          </a:xfrm>
          <a:prstGeom prst="rect">
            <a:avLst/>
          </a:prstGeom>
          <a:noFill/>
          <a:ln w="9525">
            <a:noFill/>
            <a:miter lim="800000"/>
            <a:headEnd/>
            <a:tailEnd/>
          </a:ln>
        </p:spPr>
        <p:txBody>
          <a:bodyPr>
            <a:spAutoFit/>
          </a:bodyPr>
          <a:lstStyle/>
          <a:p>
            <a:endParaRPr lang="el-GR">
              <a:latin typeface="Century Gothic" pitchFamily="34" charset="0"/>
            </a:endParaRPr>
          </a:p>
        </p:txBody>
      </p:sp>
      <p:sp>
        <p:nvSpPr>
          <p:cNvPr id="14342" name="8 - TextBox"/>
          <p:cNvSpPr txBox="1">
            <a:spLocks noChangeArrowheads="1"/>
          </p:cNvSpPr>
          <p:nvPr/>
        </p:nvSpPr>
        <p:spPr bwMode="auto">
          <a:xfrm>
            <a:off x="1052513" y="1060450"/>
            <a:ext cx="6624637" cy="369888"/>
          </a:xfrm>
          <a:prstGeom prst="rect">
            <a:avLst/>
          </a:prstGeom>
          <a:noFill/>
          <a:ln w="9525">
            <a:noFill/>
            <a:miter lim="800000"/>
            <a:headEnd/>
            <a:tailEnd/>
          </a:ln>
        </p:spPr>
        <p:txBody>
          <a:bodyPr>
            <a:spAutoFit/>
          </a:bodyPr>
          <a:lstStyle/>
          <a:p>
            <a:endParaRPr lang="el-GR">
              <a:latin typeface="Century Gothic" pitchFamily="34" charset="0"/>
            </a:endParaRPr>
          </a:p>
        </p:txBody>
      </p:sp>
      <p:sp>
        <p:nvSpPr>
          <p:cNvPr id="10" name="9 - TextBox"/>
          <p:cNvSpPr txBox="1"/>
          <p:nvPr/>
        </p:nvSpPr>
        <p:spPr>
          <a:xfrm>
            <a:off x="971600" y="1412776"/>
            <a:ext cx="6768752" cy="461665"/>
          </a:xfrm>
          <a:prstGeom prst="rect">
            <a:avLst/>
          </a:prstGeom>
          <a:noFill/>
        </p:spPr>
        <p:txBody>
          <a:bodyPr>
            <a:spAutoFit/>
          </a:bodyPr>
          <a:lstStyle/>
          <a:p>
            <a:pPr algn="ctr" fontAlgn="auto">
              <a:spcBef>
                <a:spcPts val="0"/>
              </a:spcBef>
              <a:spcAft>
                <a:spcPts val="0"/>
              </a:spcAft>
              <a:defRPr/>
            </a:pPr>
            <a:r>
              <a:rPr lang="el-GR"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rPr>
              <a:t>Πρόγραμμα Περιβαλλοντικής Εκπαίδευσης</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84213" y="836613"/>
          <a:ext cx="7632700" cy="5400675"/>
        </p:xfrm>
        <a:graphic>
          <a:graphicData uri="http://schemas.openxmlformats.org/drawingml/2006/table">
            <a:tbl>
              <a:tblPr firstRow="1" firstCol="1" bandRow="1">
                <a:tableStyleId>{5C22544A-7EE6-4342-B048-85BDC9FD1C3A}</a:tableStyleId>
              </a:tblPr>
              <a:tblGrid>
                <a:gridCol w="1526570"/>
                <a:gridCol w="1526570"/>
                <a:gridCol w="1526570"/>
                <a:gridCol w="1526570"/>
                <a:gridCol w="1526570"/>
              </a:tblGrid>
              <a:tr h="674684">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Γέφυρα Παρανεστίου</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a:effectLst/>
                          <a:latin typeface="Book Antiqua" panose="02040602050305030304" pitchFamily="18" charset="0"/>
                        </a:rPr>
                        <a:t>203</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a:effectLst/>
                          <a:latin typeface="Book Antiqua" panose="02040602050305030304" pitchFamily="18" charset="0"/>
                        </a:rPr>
                        <a:t>1961</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a:effectLst/>
                          <a:latin typeface="Book Antiqua" panose="02040602050305030304" pitchFamily="18" charset="0"/>
                        </a:rPr>
                        <a:t>1964</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Νέστος ποταμός</a:t>
                      </a:r>
                      <a:endParaRPr lang="el-GR" sz="1400" dirty="0">
                        <a:effectLst/>
                        <a:latin typeface="Book Antiqua" panose="02040602050305030304" pitchFamily="18" charset="0"/>
                        <a:ea typeface="Calibri"/>
                        <a:cs typeface="Times New Roman"/>
                      </a:endParaRPr>
                    </a:p>
                  </a:txBody>
                  <a:tcPr marL="60960" marR="60960" marT="30480" marB="30480" anchor="ctr"/>
                </a:tc>
              </a:tr>
              <a:tr h="675131">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Γέφυρα Παπάδων</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dirty="0">
                          <a:effectLst/>
                          <a:latin typeface="Book Antiqua" panose="02040602050305030304" pitchFamily="18" charset="0"/>
                        </a:rPr>
                        <a:t>96</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a:effectLst/>
                          <a:latin typeface="Book Antiqua" panose="02040602050305030304" pitchFamily="18" charset="0"/>
                        </a:rPr>
                        <a:t>1964</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a:effectLst/>
                          <a:latin typeface="Book Antiqua" panose="02040602050305030304" pitchFamily="18" charset="0"/>
                        </a:rPr>
                        <a:t>1965</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Νέστος ποταμός</a:t>
                      </a:r>
                      <a:endParaRPr lang="el-GR" sz="1400" dirty="0">
                        <a:effectLst/>
                        <a:latin typeface="Book Antiqua" panose="02040602050305030304" pitchFamily="18" charset="0"/>
                        <a:ea typeface="Calibri"/>
                        <a:cs typeface="Times New Roman"/>
                      </a:endParaRPr>
                    </a:p>
                  </a:txBody>
                  <a:tcPr marL="60960" marR="60960" marT="30480" marB="30480" anchor="ctr"/>
                </a:tc>
              </a:tr>
              <a:tr h="675131">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Γέφυρα Άρδα</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dirty="0">
                          <a:effectLst/>
                          <a:latin typeface="Book Antiqua" panose="02040602050305030304" pitchFamily="18" charset="0"/>
                        </a:rPr>
                        <a:t>370</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dirty="0">
                          <a:effectLst/>
                          <a:latin typeface="Book Antiqua" panose="02040602050305030304" pitchFamily="18" charset="0"/>
                        </a:rPr>
                        <a:t>1959</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a:effectLst/>
                          <a:latin typeface="Book Antiqua" panose="02040602050305030304" pitchFamily="18" charset="0"/>
                        </a:rPr>
                        <a:t>1965</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Άρδας ποταμός</a:t>
                      </a:r>
                      <a:endParaRPr lang="el-GR" sz="1400" dirty="0">
                        <a:effectLst/>
                        <a:latin typeface="Book Antiqua" panose="02040602050305030304" pitchFamily="18" charset="0"/>
                        <a:ea typeface="Calibri"/>
                        <a:cs typeface="Times New Roman"/>
                      </a:endParaRPr>
                    </a:p>
                  </a:txBody>
                  <a:tcPr marL="60960" marR="60960" marT="30480" marB="30480" anchor="ctr"/>
                </a:tc>
              </a:tr>
              <a:tr h="675131">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Γέφυρα </a:t>
                      </a:r>
                      <a:r>
                        <a:rPr lang="el-GR" sz="1000" u="none" strike="noStrike" dirty="0" smtClean="0">
                          <a:effectLst/>
                          <a:latin typeface="Book Antiqua" panose="02040602050305030304" pitchFamily="18" charset="0"/>
                        </a:rPr>
                        <a:t>Κατοχής</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a:effectLst/>
                          <a:latin typeface="Book Antiqua" panose="02040602050305030304" pitchFamily="18" charset="0"/>
                        </a:rPr>
                        <a:t>184</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dirty="0">
                          <a:effectLst/>
                          <a:latin typeface="Book Antiqua" panose="02040602050305030304" pitchFamily="18" charset="0"/>
                        </a:rPr>
                        <a:t>1956</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dirty="0">
                          <a:effectLst/>
                          <a:latin typeface="Book Antiqua" panose="02040602050305030304" pitchFamily="18" charset="0"/>
                        </a:rPr>
                        <a:t>1959</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Αχελώος ποταμός</a:t>
                      </a:r>
                      <a:endParaRPr lang="el-GR" sz="1400" dirty="0">
                        <a:effectLst/>
                        <a:latin typeface="Book Antiqua" panose="02040602050305030304" pitchFamily="18" charset="0"/>
                        <a:ea typeface="Calibri"/>
                        <a:cs typeface="Times New Roman"/>
                      </a:endParaRPr>
                    </a:p>
                  </a:txBody>
                  <a:tcPr marL="60960" marR="60960" marT="30480" marB="30480" anchor="ctr"/>
                </a:tc>
              </a:tr>
              <a:tr h="675131">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Γέφυρα Γαλλικού</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dirty="0">
                          <a:effectLst/>
                          <a:latin typeface="Book Antiqua" panose="02040602050305030304" pitchFamily="18" charset="0"/>
                        </a:rPr>
                        <a:t>287</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a:effectLst/>
                          <a:latin typeface="Book Antiqua" panose="02040602050305030304" pitchFamily="18" charset="0"/>
                        </a:rPr>
                        <a:t>197?</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dirty="0">
                          <a:effectLst/>
                          <a:latin typeface="Book Antiqua" panose="02040602050305030304" pitchFamily="18" charset="0"/>
                        </a:rPr>
                        <a:t>1973</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Γαλλικός ποταμός</a:t>
                      </a:r>
                      <a:endParaRPr lang="el-GR" sz="1400" dirty="0">
                        <a:effectLst/>
                        <a:latin typeface="Book Antiqua" panose="02040602050305030304" pitchFamily="18" charset="0"/>
                        <a:ea typeface="Calibri"/>
                        <a:cs typeface="Times New Roman"/>
                      </a:endParaRPr>
                    </a:p>
                  </a:txBody>
                  <a:tcPr marL="60960" marR="60960" marT="30480" marB="30480" anchor="ctr"/>
                </a:tc>
              </a:tr>
              <a:tr h="675131">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Γέφυρα Αξιού</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dirty="0">
                          <a:effectLst/>
                          <a:latin typeface="Book Antiqua" panose="02040602050305030304" pitchFamily="18" charset="0"/>
                        </a:rPr>
                        <a:t>783</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a:effectLst/>
                          <a:latin typeface="Book Antiqua" panose="02040602050305030304" pitchFamily="18" charset="0"/>
                        </a:rPr>
                        <a:t>197?</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a:effectLst/>
                          <a:latin typeface="Book Antiqua" panose="02040602050305030304" pitchFamily="18" charset="0"/>
                        </a:rPr>
                        <a:t>1973</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Αξιός ποταμός</a:t>
                      </a:r>
                      <a:endParaRPr lang="el-GR" sz="1400" dirty="0">
                        <a:effectLst/>
                        <a:latin typeface="Book Antiqua" panose="02040602050305030304" pitchFamily="18" charset="0"/>
                        <a:ea typeface="Calibri"/>
                        <a:cs typeface="Times New Roman"/>
                      </a:endParaRPr>
                    </a:p>
                  </a:txBody>
                  <a:tcPr marL="60960" marR="60960" marT="30480" marB="30480" anchor="ctr"/>
                </a:tc>
              </a:tr>
              <a:tr h="675131">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Γέφυρα Λουδία</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dirty="0">
                          <a:effectLst/>
                          <a:latin typeface="Book Antiqua" panose="02040602050305030304" pitchFamily="18" charset="0"/>
                        </a:rPr>
                        <a:t>81</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a:effectLst/>
                          <a:latin typeface="Book Antiqua" panose="02040602050305030304" pitchFamily="18" charset="0"/>
                        </a:rPr>
                        <a:t>197?</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a:effectLst/>
                          <a:latin typeface="Book Antiqua" panose="02040602050305030304" pitchFamily="18" charset="0"/>
                        </a:rPr>
                        <a:t>1973</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Λουδίας ποταμός</a:t>
                      </a:r>
                      <a:endParaRPr lang="el-GR" sz="1400" dirty="0">
                        <a:effectLst/>
                        <a:latin typeface="Book Antiqua" panose="02040602050305030304" pitchFamily="18" charset="0"/>
                        <a:ea typeface="Calibri"/>
                        <a:cs typeface="Times New Roman"/>
                      </a:endParaRPr>
                    </a:p>
                  </a:txBody>
                  <a:tcPr marL="60960" marR="60960" marT="30480" marB="30480" anchor="ctr"/>
                </a:tc>
              </a:tr>
              <a:tr h="675131">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Γέφυρα Αλιάκμονα</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dirty="0">
                          <a:effectLst/>
                          <a:latin typeface="Book Antiqua" panose="02040602050305030304" pitchFamily="18" charset="0"/>
                        </a:rPr>
                        <a:t>510</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a:effectLst/>
                          <a:latin typeface="Book Antiqua" panose="02040602050305030304" pitchFamily="18" charset="0"/>
                        </a:rPr>
                        <a:t>197?</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a:effectLst/>
                          <a:latin typeface="Book Antiqua" panose="02040602050305030304" pitchFamily="18" charset="0"/>
                        </a:rPr>
                        <a:t>1973</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Αλιάκμονας ποταμός</a:t>
                      </a:r>
                      <a:endParaRPr lang="el-GR" sz="1400" dirty="0">
                        <a:effectLst/>
                        <a:latin typeface="Book Antiqua" panose="02040602050305030304" pitchFamily="18" charset="0"/>
                        <a:ea typeface="Calibri"/>
                        <a:cs typeface="Times New Roman"/>
                      </a:endParaRPr>
                    </a:p>
                  </a:txBody>
                  <a:tcPr marL="60960" marR="60960" marT="30480" marB="30480" anchor="ct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algn="ctr"/>
            <a:r>
              <a:rPr lang="el-GR" sz="2400" b="1" smtClean="0"/>
              <a:t/>
            </a:r>
            <a:br>
              <a:rPr lang="el-GR" sz="2400" b="1" smtClean="0"/>
            </a:br>
            <a:r>
              <a:rPr lang="el-GR" sz="2400" b="1" smtClean="0"/>
              <a:t/>
            </a:r>
            <a:br>
              <a:rPr lang="el-GR" sz="2400" b="1" smtClean="0"/>
            </a:br>
            <a:r>
              <a:rPr lang="el-GR" sz="2400" b="1" smtClean="0"/>
              <a:t/>
            </a:r>
            <a:br>
              <a:rPr lang="el-GR" sz="2400" b="1" smtClean="0"/>
            </a:br>
            <a:r>
              <a:rPr lang="el-GR" sz="2400" b="1" smtClean="0"/>
              <a:t/>
            </a:r>
            <a:br>
              <a:rPr lang="el-GR" sz="2400" b="1" smtClean="0"/>
            </a:br>
            <a:r>
              <a:rPr lang="el-GR" sz="2400" b="1" smtClean="0"/>
              <a:t/>
            </a:r>
            <a:br>
              <a:rPr lang="el-GR" sz="2400" b="1" smtClean="0"/>
            </a:br>
            <a:r>
              <a:rPr lang="el-GR" sz="2400" b="1" smtClean="0"/>
              <a:t/>
            </a:r>
            <a:br>
              <a:rPr lang="el-GR" sz="2400" b="1" smtClean="0"/>
            </a:br>
            <a:r>
              <a:rPr lang="el-GR" sz="2400" b="1" smtClean="0"/>
              <a:t>Τέσσερα σημαντικά γεφύρια στο Νομό Ιωαννίνων 1/4 </a:t>
            </a:r>
            <a:r>
              <a:rPr lang="el-GR" sz="2400" smtClean="0"/>
              <a:t/>
            </a:r>
            <a:br>
              <a:rPr lang="el-GR" sz="2400" smtClean="0"/>
            </a:br>
            <a:endParaRPr lang="el-GR" sz="2400" smtClean="0"/>
          </a:p>
        </p:txBody>
      </p:sp>
      <p:sp>
        <p:nvSpPr>
          <p:cNvPr id="3" name="Content Placeholder 2"/>
          <p:cNvSpPr>
            <a:spLocks noGrp="1"/>
          </p:cNvSpPr>
          <p:nvPr>
            <p:ph idx="1"/>
          </p:nvPr>
        </p:nvSpPr>
        <p:spPr/>
        <p:txBody>
          <a:bodyPr rtlCol="0">
            <a:normAutofit/>
          </a:bodyPr>
          <a:lstStyle/>
          <a:p>
            <a:pPr marL="68580" indent="0" algn="ctr" fontAlgn="auto">
              <a:spcAft>
                <a:spcPts val="0"/>
              </a:spcAft>
              <a:buFont typeface="Wingdings 2" pitchFamily="18" charset="2"/>
              <a:buNone/>
              <a:defRPr/>
            </a:pPr>
            <a:endParaRPr lang="el-GR" sz="1800" dirty="0" smtClean="0">
              <a:latin typeface="Book Antiqua" panose="02040602050305030304" pitchFamily="18" charset="0"/>
            </a:endParaRPr>
          </a:p>
          <a:p>
            <a:pPr marL="68580" indent="0" algn="ctr" fontAlgn="auto">
              <a:spcAft>
                <a:spcPts val="0"/>
              </a:spcAft>
              <a:buFont typeface="Wingdings 2" pitchFamily="18" charset="2"/>
              <a:buNone/>
              <a:defRPr/>
            </a:pPr>
            <a:r>
              <a:rPr lang="el-GR" sz="1800" dirty="0" smtClean="0">
                <a:latin typeface="Book Antiqua" panose="02040602050305030304" pitchFamily="18" charset="0"/>
              </a:rPr>
              <a:t>1</a:t>
            </a:r>
            <a:r>
              <a:rPr lang="el-GR" sz="1800" dirty="0">
                <a:latin typeface="Book Antiqua" panose="02040602050305030304" pitchFamily="18" charset="0"/>
              </a:rPr>
              <a:t>. Του Νούτσου ή Κόκκορου, 1750. Μονότοξο. Γεφυρώνει τον ποταμό Βίκο. Κοντά στο χωριό Κήποι Ζαγορίου. Πρώτος χορηγός ο Νούτσος Κοντοδήμος από το χωριό Βραδέτο και το 1768 επισκευάστηκε από τον Νούτσο Καραμεσίνη. Έχει ένα πολύ μικρό ανακουφιστικό τόξο και μια μαρμάρινη επι- γραφή στη δυτική πλευρά που μνημονεύει την επισκευή του 1960 από την «Ένωση Ζαγορίσιων Αθηνών».</a:t>
            </a:r>
          </a:p>
          <a:p>
            <a:pPr indent="-274320" fontAlgn="auto">
              <a:spcAft>
                <a:spcPts val="0"/>
              </a:spcAft>
              <a:defRPr/>
            </a:pP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Content Placeholder 2"/>
          <p:cNvSpPr>
            <a:spLocks noGrp="1"/>
          </p:cNvSpPr>
          <p:nvPr>
            <p:ph idx="1"/>
          </p:nvPr>
        </p:nvSpPr>
        <p:spPr/>
        <p:txBody>
          <a:bodyPr/>
          <a:lstStyle/>
          <a:p>
            <a:pPr marL="68263" indent="0">
              <a:buFont typeface="Wingdings 2" pitchFamily="18" charset="2"/>
              <a:buNone/>
            </a:pPr>
            <a:endParaRPr lang="el-GR" sz="1800" smtClean="0">
              <a:latin typeface="Book Antiqua" pitchFamily="18" charset="0"/>
            </a:endParaRPr>
          </a:p>
          <a:p>
            <a:pPr marL="68263" indent="0">
              <a:buFont typeface="Wingdings 2" pitchFamily="18" charset="2"/>
              <a:buNone/>
            </a:pPr>
            <a:endParaRPr lang="el-GR" sz="1800" smtClean="0">
              <a:latin typeface="Book Antiqua" pitchFamily="18" charset="0"/>
            </a:endParaRPr>
          </a:p>
          <a:p>
            <a:pPr marL="68263" indent="0" algn="ctr">
              <a:buFont typeface="Wingdings 2" pitchFamily="18" charset="2"/>
              <a:buNone/>
            </a:pPr>
            <a:r>
              <a:rPr lang="el-GR" sz="1800" smtClean="0">
                <a:latin typeface="Book Antiqua" pitchFamily="18" charset="0"/>
              </a:rPr>
              <a:t>2. Το Καλογερικό ή του Πλακίδα, 1814. Τρίτοξο. Γεφυρώνει τον ποταμό Βίκο. Κοντά στο χωριό Κήποι Ζαγορίου. Πρώτος χορηγός ο καλόγερος Σεραφείμ από το μοναστήρι του Προφήτη Ηλία της Βίτσας. Ο Αλέξανδρος Μαμμόπουλος το χαρακτήρισε ως «κάμπια εν κινήσει». Το κατάστρωμα του δεν είναι επίπεδο και ακολουθεί τα ανεβοκατεβά- σματα των 3 τόξων. </a:t>
            </a:r>
          </a:p>
        </p:txBody>
      </p:sp>
      <p:sp>
        <p:nvSpPr>
          <p:cNvPr id="25602" name="Title 1"/>
          <p:cNvSpPr>
            <a:spLocks noGrp="1"/>
          </p:cNvSpPr>
          <p:nvPr>
            <p:ph type="title"/>
          </p:nvPr>
        </p:nvSpPr>
        <p:spPr/>
        <p:txBody>
          <a:bodyPr/>
          <a:lstStyle/>
          <a:p>
            <a:pPr algn="ctr"/>
            <a:r>
              <a:rPr lang="el-GR" sz="2400" b="1" smtClean="0"/>
              <a:t/>
            </a:r>
            <a:br>
              <a:rPr lang="el-GR" sz="2400" b="1" smtClean="0"/>
            </a:br>
            <a:r>
              <a:rPr lang="el-GR" sz="2400" b="1" smtClean="0"/>
              <a:t/>
            </a:r>
            <a:br>
              <a:rPr lang="el-GR" sz="2400" b="1" smtClean="0"/>
            </a:br>
            <a:r>
              <a:rPr lang="el-GR" sz="2400" b="1" smtClean="0"/>
              <a:t/>
            </a:r>
            <a:br>
              <a:rPr lang="el-GR" sz="2400" b="1" smtClean="0"/>
            </a:br>
            <a:r>
              <a:rPr lang="el-GR" sz="2400" b="1" smtClean="0"/>
              <a:t/>
            </a:r>
            <a:br>
              <a:rPr lang="el-GR" sz="2400" b="1" smtClean="0"/>
            </a:br>
            <a:r>
              <a:rPr lang="el-GR" sz="2400" b="1" smtClean="0"/>
              <a:t/>
            </a:r>
            <a:br>
              <a:rPr lang="el-GR" sz="2400" b="1" smtClean="0"/>
            </a:br>
            <a:r>
              <a:rPr lang="el-GR" sz="2400" b="1" smtClean="0"/>
              <a:t/>
            </a:r>
            <a:br>
              <a:rPr lang="el-GR" sz="2400" b="1" smtClean="0"/>
            </a:br>
            <a:r>
              <a:rPr lang="el-GR" sz="2400" b="1" smtClean="0"/>
              <a:t>Τέσσερα σημαντικά γεφύρια στο Νομό Ιωαννίνων 2/4</a:t>
            </a:r>
            <a:r>
              <a:rPr lang="el-GR" sz="2400" smtClean="0"/>
              <a:t/>
            </a:r>
            <a:br>
              <a:rPr lang="el-GR" sz="2400" smtClean="0"/>
            </a:br>
            <a:endParaRPr lang="el-GR" sz="24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68580" indent="0" algn="ctr" fontAlgn="auto">
              <a:spcAft>
                <a:spcPts val="0"/>
              </a:spcAft>
              <a:buFont typeface="Wingdings 2" pitchFamily="18" charset="2"/>
              <a:buNone/>
              <a:defRPr/>
            </a:pPr>
            <a:endParaRPr lang="el-GR" sz="1800" dirty="0" smtClean="0">
              <a:latin typeface="Book Antiqua" panose="02040602050305030304" pitchFamily="18" charset="0"/>
            </a:endParaRPr>
          </a:p>
          <a:p>
            <a:pPr marL="68580" indent="0" algn="ctr" fontAlgn="auto">
              <a:spcAft>
                <a:spcPts val="0"/>
              </a:spcAft>
              <a:buFont typeface="Wingdings 2" pitchFamily="18" charset="2"/>
              <a:buNone/>
              <a:defRPr/>
            </a:pPr>
            <a:endParaRPr lang="el-GR" sz="1800" dirty="0">
              <a:latin typeface="Book Antiqua" panose="02040602050305030304" pitchFamily="18" charset="0"/>
            </a:endParaRPr>
          </a:p>
          <a:p>
            <a:pPr marL="68580" indent="0" algn="ctr" fontAlgn="auto">
              <a:spcAft>
                <a:spcPts val="0"/>
              </a:spcAft>
              <a:buFont typeface="Wingdings 2" pitchFamily="18" charset="2"/>
              <a:buNone/>
              <a:defRPr/>
            </a:pPr>
            <a:r>
              <a:rPr lang="el-GR" sz="1800" dirty="0" smtClean="0">
                <a:latin typeface="Book Antiqua" panose="02040602050305030304" pitchFamily="18" charset="0"/>
              </a:rPr>
              <a:t> 3. Της Ζέρμας, αχρονολόγητο. Δίτοξο. Γεφυρώνει τον ποταμό Σαραντάπορο. Ανάμεσα στη Δροσοπηγή (=Κάντσικο) και την Πλαγιά (=Ζέρμα) του Δήμου Μαστοροχωρίων. Έχει δύο άνισα και οξυκόρυφα τόξα και το με- σόβαθρο του χτίστηκε πάνω σε φυσικό βράχο. Η κατασκευή του μπορεί να σχετίζεται με την ίδρυση της Μονής της Παναγίας της Ζέρμας κατά το 15ο αιώνα. </a:t>
            </a:r>
          </a:p>
          <a:p>
            <a:pPr indent="-274320" fontAlgn="auto">
              <a:spcAft>
                <a:spcPts val="0"/>
              </a:spcAft>
              <a:defRPr/>
            </a:pPr>
            <a:endParaRPr lang="el-GR" dirty="0"/>
          </a:p>
        </p:txBody>
      </p:sp>
      <p:sp>
        <p:nvSpPr>
          <p:cNvPr id="26626" name="Title 1"/>
          <p:cNvSpPr>
            <a:spLocks noGrp="1"/>
          </p:cNvSpPr>
          <p:nvPr>
            <p:ph type="title"/>
          </p:nvPr>
        </p:nvSpPr>
        <p:spPr/>
        <p:txBody>
          <a:bodyPr/>
          <a:lstStyle/>
          <a:p>
            <a:pPr algn="ctr"/>
            <a:r>
              <a:rPr lang="el-GR" sz="2400" b="1" smtClean="0"/>
              <a:t/>
            </a:r>
            <a:br>
              <a:rPr lang="el-GR" sz="2400" b="1" smtClean="0"/>
            </a:br>
            <a:r>
              <a:rPr lang="el-GR" sz="2400" b="1" smtClean="0"/>
              <a:t/>
            </a:r>
            <a:br>
              <a:rPr lang="el-GR" sz="2400" b="1" smtClean="0"/>
            </a:br>
            <a:r>
              <a:rPr lang="el-GR" sz="2400" b="1" smtClean="0"/>
              <a:t/>
            </a:r>
            <a:br>
              <a:rPr lang="el-GR" sz="2400" b="1" smtClean="0"/>
            </a:br>
            <a:r>
              <a:rPr lang="el-GR" sz="2400" b="1" smtClean="0"/>
              <a:t/>
            </a:r>
            <a:br>
              <a:rPr lang="el-GR" sz="2400" b="1" smtClean="0"/>
            </a:br>
            <a:r>
              <a:rPr lang="el-GR" sz="2400" b="1" smtClean="0"/>
              <a:t/>
            </a:r>
            <a:br>
              <a:rPr lang="el-GR" sz="2400" b="1" smtClean="0"/>
            </a:br>
            <a:r>
              <a:rPr lang="el-GR" sz="2400" b="1" smtClean="0"/>
              <a:t/>
            </a:r>
            <a:br>
              <a:rPr lang="el-GR" sz="2400" b="1" smtClean="0"/>
            </a:br>
            <a:r>
              <a:rPr lang="el-GR" sz="2400" b="1" smtClean="0"/>
              <a:t>Τέσσερα σημαντικά γεφύρια στο Νομό Ιωαννίνων 3/4</a:t>
            </a:r>
            <a:r>
              <a:rPr lang="el-GR" sz="2400" smtClean="0"/>
              <a:t/>
            </a:r>
            <a:br>
              <a:rPr lang="el-GR" sz="2400" smtClean="0"/>
            </a:br>
            <a:endParaRPr lang="el-GR" sz="24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68580" indent="0" algn="ctr" fontAlgn="auto">
              <a:spcAft>
                <a:spcPts val="0"/>
              </a:spcAft>
              <a:buFont typeface="Wingdings 2" pitchFamily="18" charset="2"/>
              <a:buNone/>
              <a:defRPr/>
            </a:pPr>
            <a:endParaRPr lang="el-GR" sz="1800" dirty="0" smtClean="0">
              <a:latin typeface="Book Antiqua" panose="02040602050305030304" pitchFamily="18" charset="0"/>
            </a:endParaRPr>
          </a:p>
          <a:p>
            <a:pPr marL="68580" indent="0" algn="ctr" fontAlgn="auto">
              <a:spcAft>
                <a:spcPts val="0"/>
              </a:spcAft>
              <a:buFont typeface="Wingdings 2" pitchFamily="18" charset="2"/>
              <a:buNone/>
              <a:defRPr/>
            </a:pPr>
            <a:endParaRPr lang="el-GR" sz="1800" dirty="0">
              <a:latin typeface="Book Antiqua" panose="02040602050305030304" pitchFamily="18" charset="0"/>
            </a:endParaRPr>
          </a:p>
          <a:p>
            <a:pPr marL="68580" indent="0" algn="ctr" fontAlgn="auto">
              <a:spcAft>
                <a:spcPts val="0"/>
              </a:spcAft>
              <a:buFont typeface="Wingdings 2" pitchFamily="18" charset="2"/>
              <a:buNone/>
              <a:defRPr/>
            </a:pPr>
            <a:r>
              <a:rPr lang="el-GR" sz="1800" dirty="0" smtClean="0">
                <a:latin typeface="Book Antiqua" panose="02040602050305030304" pitchFamily="18" charset="0"/>
              </a:rPr>
              <a:t>4</a:t>
            </a:r>
            <a:r>
              <a:rPr lang="el-GR" sz="1800" dirty="0">
                <a:latin typeface="Book Antiqua" panose="02040602050305030304" pitchFamily="18" charset="0"/>
              </a:rPr>
              <a:t>. Της Κόνιτσας, 1870. Μονότοξο. Γεφυρώνει τον ποταμό Αώο. Νοτιοδυτικά της πόλης της Κόνιτσας. Ίσως το μεγαλύτερο μονότοξο της Βαλκανικής με διαστάσεις τόξου 20x40 μέτρα. Κόστισε 120.000 γρόσια και χορηγοί ήταν ο Ι. Λούλης, οι αφοί Λιάμπεη, η Α. Παπάζογλου, κ.ά. Ο Ζιώγας Φρόντζος από την Πυρσόγιαννη ήταν ο πρωτο- μάστορας. Έχει </a:t>
            </a:r>
            <a:r>
              <a:rPr lang="el-GR" sz="1800" dirty="0" smtClean="0">
                <a:latin typeface="Book Antiqua" panose="02040602050305030304" pitchFamily="18" charset="0"/>
              </a:rPr>
              <a:t>σιδερένιο καμπανάκι</a:t>
            </a:r>
            <a:r>
              <a:rPr lang="el-GR" sz="1800" dirty="0">
                <a:latin typeface="Book Antiqua" panose="02040602050305030304" pitchFamily="18" charset="0"/>
              </a:rPr>
              <a:t>.</a:t>
            </a:r>
          </a:p>
          <a:p>
            <a:pPr indent="-274320" fontAlgn="auto">
              <a:spcAft>
                <a:spcPts val="0"/>
              </a:spcAft>
              <a:defRPr/>
            </a:pPr>
            <a:endParaRPr lang="el-GR" dirty="0"/>
          </a:p>
        </p:txBody>
      </p:sp>
      <p:sp>
        <p:nvSpPr>
          <p:cNvPr id="28674" name="Title 1"/>
          <p:cNvSpPr>
            <a:spLocks noGrp="1"/>
          </p:cNvSpPr>
          <p:nvPr>
            <p:ph type="title"/>
          </p:nvPr>
        </p:nvSpPr>
        <p:spPr/>
        <p:txBody>
          <a:bodyPr/>
          <a:lstStyle/>
          <a:p>
            <a:pPr algn="ctr"/>
            <a:r>
              <a:rPr lang="el-GR" sz="2400" b="1" smtClean="0"/>
              <a:t/>
            </a:r>
            <a:br>
              <a:rPr lang="el-GR" sz="2400" b="1" smtClean="0"/>
            </a:br>
            <a:r>
              <a:rPr lang="el-GR" sz="2400" b="1" smtClean="0"/>
              <a:t/>
            </a:r>
            <a:br>
              <a:rPr lang="el-GR" sz="2400" b="1" smtClean="0"/>
            </a:br>
            <a:r>
              <a:rPr lang="el-GR" sz="2400" b="1" smtClean="0"/>
              <a:t/>
            </a:r>
            <a:br>
              <a:rPr lang="el-GR" sz="2400" b="1" smtClean="0"/>
            </a:br>
            <a:r>
              <a:rPr lang="el-GR" sz="2400" b="1" smtClean="0"/>
              <a:t/>
            </a:r>
            <a:br>
              <a:rPr lang="el-GR" sz="2400" b="1" smtClean="0"/>
            </a:br>
            <a:r>
              <a:rPr lang="el-GR" sz="2400" b="1" smtClean="0"/>
              <a:t/>
            </a:r>
            <a:br>
              <a:rPr lang="el-GR" sz="2400" b="1" smtClean="0"/>
            </a:br>
            <a:r>
              <a:rPr lang="el-GR" sz="2400" b="1" smtClean="0"/>
              <a:t/>
            </a:r>
            <a:br>
              <a:rPr lang="el-GR" sz="2400" b="1" smtClean="0"/>
            </a:br>
            <a:r>
              <a:rPr lang="el-GR" sz="2400" b="1" smtClean="0"/>
              <a:t>Τέσσερα σημαντικά γεφύρια στο Νομό Ιωαννίνων 4/4</a:t>
            </a:r>
            <a:r>
              <a:rPr lang="el-GR" sz="2400" smtClean="0"/>
              <a:t/>
            </a:r>
            <a:br>
              <a:rPr lang="el-GR" sz="2400" smtClean="0"/>
            </a:br>
            <a:endParaRPr lang="el-GR" sz="24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188913"/>
            <a:ext cx="7024688" cy="1143000"/>
          </a:xfrm>
        </p:spPr>
        <p:txBody>
          <a:bodyPr rtlCol="0">
            <a:normAutofit/>
          </a:bodyPr>
          <a:lstStyle/>
          <a:p>
            <a:pPr algn="ctr" fontAlgn="auto">
              <a:spcAft>
                <a:spcPts val="0"/>
              </a:spcAft>
              <a:defRPr/>
            </a:pPr>
            <a:r>
              <a:rPr lang="el-GR" sz="2400" dirty="0" smtClean="0">
                <a:latin typeface="+mn-lt"/>
              </a:rPr>
              <a:t>Επίδραση του ανθρώπου στο περιβάλλον 1/3</a:t>
            </a:r>
            <a:endParaRPr lang="el-GR" sz="2400" dirty="0">
              <a:latin typeface="+mn-lt"/>
            </a:endParaRPr>
          </a:p>
        </p:txBody>
      </p:sp>
      <p:sp>
        <p:nvSpPr>
          <p:cNvPr id="29698" name="Content Placeholder 2"/>
          <p:cNvSpPr>
            <a:spLocks noGrp="1"/>
          </p:cNvSpPr>
          <p:nvPr>
            <p:ph idx="1"/>
          </p:nvPr>
        </p:nvSpPr>
        <p:spPr>
          <a:xfrm>
            <a:off x="1042988" y="1484313"/>
            <a:ext cx="6778625" cy="3509962"/>
          </a:xfrm>
        </p:spPr>
        <p:txBody>
          <a:bodyPr/>
          <a:lstStyle/>
          <a:p>
            <a:r>
              <a:rPr lang="el-GR" sz="1400" smtClean="0">
                <a:latin typeface="Book Antiqua" pitchFamily="18" charset="0"/>
              </a:rPr>
              <a:t>Η επίδραση του ανθρώπου στα φυσικά οικοσυστήματα πρέπει να είναι προσεκτική και περιορισμένη. Δυστυχώς όμως, αυτό δε συμβαίνει σήμερα αφού ο άνθρωπος ενεργεί σύμφωνα με το προσωπικό του κέρδος και με τις δραστηριότητές του καταστρέφει μεγάλες εκτάσεις με αποτέλεσμα την εξαφάνιση πολλών ζωντανών οργανισμών.</a:t>
            </a:r>
          </a:p>
          <a:p>
            <a:r>
              <a:rPr lang="el-GR" sz="1400" smtClean="0">
                <a:latin typeface="Book Antiqua" pitchFamily="18" charset="0"/>
              </a:rPr>
              <a:t>Βεβαίως πολλές φορές η επέμβαση του ανθρώπου στα οικοσυστήματα είναι και ωφέλιμη, αλλά τις περισσότερες φορές προκαλεί ανεπανόρθωτες καταστροφές.</a:t>
            </a:r>
          </a:p>
          <a:p>
            <a:endParaRPr lang="el-GR" sz="1400" smtClean="0">
              <a:latin typeface="Book Antiqua" pitchFamily="18" charset="0"/>
            </a:endParaRPr>
          </a:p>
          <a:p>
            <a:r>
              <a:rPr lang="el-GR" sz="1400" smtClean="0">
                <a:latin typeface="Book Antiqua" pitchFamily="18" charset="0"/>
              </a:rPr>
              <a:t>Τέτοιες αρνητικές παρεμβάσεις του ανθρώπου είναι:</a:t>
            </a:r>
          </a:p>
          <a:p>
            <a:endParaRPr lang="el-GR" sz="1400" smtClean="0">
              <a:latin typeface="Book Antiqua" pitchFamily="18" charset="0"/>
            </a:endParaRPr>
          </a:p>
          <a:p>
            <a:r>
              <a:rPr lang="el-GR" sz="1400" smtClean="0">
                <a:latin typeface="Book Antiqua" pitchFamily="18" charset="0"/>
              </a:rPr>
              <a:t>•	οι πυρκαγιές των δασών </a:t>
            </a:r>
          </a:p>
          <a:p>
            <a:r>
              <a:rPr lang="el-GR" sz="1400" smtClean="0">
                <a:latin typeface="Book Antiqua" pitchFamily="18" charset="0"/>
              </a:rPr>
              <a:t>•	η παράνομη υλοτομία</a:t>
            </a:r>
          </a:p>
          <a:p>
            <a:r>
              <a:rPr lang="el-GR" sz="1400" smtClean="0">
                <a:latin typeface="Book Antiqua" pitchFamily="18" charset="0"/>
              </a:rPr>
              <a:t>•	η χρήση εντομοκτόνων και φυτοφαρμάκων</a:t>
            </a:r>
          </a:p>
          <a:p>
            <a:r>
              <a:rPr lang="el-GR" sz="1400" smtClean="0">
                <a:latin typeface="Book Antiqua" pitchFamily="18" charset="0"/>
              </a:rPr>
              <a:t>•	τα βιομηχανικά και όχι μόνο απόβλητα</a:t>
            </a:r>
          </a:p>
          <a:p>
            <a:r>
              <a:rPr lang="el-GR" sz="1400" smtClean="0">
                <a:latin typeface="Book Antiqua" pitchFamily="18" charset="0"/>
              </a:rPr>
              <a:t>•	η διαφύλαξη των εθνικών δρυμών</a:t>
            </a:r>
          </a:p>
          <a:p>
            <a:r>
              <a:rPr lang="el-GR" sz="1400" smtClean="0">
                <a:latin typeface="Book Antiqua" pitchFamily="18" charset="0"/>
              </a:rPr>
              <a:t>•	κατασκευή φραγμάτων, που μπορεί μεν να καταστρέφει τα παλιά οικοσυστήματα, δημιουργεί όμως νέα.</a:t>
            </a:r>
          </a:p>
          <a:p>
            <a:endParaRPr lang="el-GR" sz="14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1042988" y="765175"/>
            <a:ext cx="7024687" cy="1143000"/>
          </a:xfrm>
        </p:spPr>
        <p:txBody>
          <a:bodyPr/>
          <a:lstStyle/>
          <a:p>
            <a:pPr algn="ctr"/>
            <a:r>
              <a:rPr lang="el-GR" sz="2400" smtClean="0"/>
              <a:t>Επίδραση του ανθρώπου στο περιβάλλον 2/3</a:t>
            </a:r>
          </a:p>
        </p:txBody>
      </p:sp>
      <p:sp>
        <p:nvSpPr>
          <p:cNvPr id="3" name="Content Placeholder 2"/>
          <p:cNvSpPr>
            <a:spLocks noGrp="1"/>
          </p:cNvSpPr>
          <p:nvPr>
            <p:ph idx="1"/>
          </p:nvPr>
        </p:nvSpPr>
        <p:spPr/>
        <p:txBody>
          <a:bodyPr rtlCol="0">
            <a:normAutofit fontScale="70000" lnSpcReduction="20000"/>
          </a:bodyPr>
          <a:lstStyle/>
          <a:p>
            <a:pPr indent="-274320" fontAlgn="auto">
              <a:spcAft>
                <a:spcPts val="0"/>
              </a:spcAft>
              <a:defRPr/>
            </a:pPr>
            <a:r>
              <a:rPr lang="el-GR" sz="2600" dirty="0">
                <a:latin typeface="Book Antiqua" panose="02040602050305030304" pitchFamily="18" charset="0"/>
              </a:rPr>
              <a:t>Η φύση και ο πολιτισμός υποφέρουν συγχρόνως, επειδή και οι δύο αλληλοεπηρεάζονται και η φθορά του ενός προκαλεί και την άμεση ή έμμεση φθορά του άλλου, από την επίδραση των ανθρώπων.</a:t>
            </a:r>
          </a:p>
          <a:p>
            <a:pPr indent="-274320" fontAlgn="auto">
              <a:spcAft>
                <a:spcPts val="0"/>
              </a:spcAft>
              <a:defRPr/>
            </a:pPr>
            <a:r>
              <a:rPr lang="el-GR" sz="2600" dirty="0">
                <a:latin typeface="Book Antiqua" panose="02040602050305030304" pitchFamily="18" charset="0"/>
              </a:rPr>
              <a:t>Μια προσεκτική παρατήρηση των επιτελεσθέντων μεταβολών του περιβάλλοντος - φύση τα τελευταία εξήντα – εβδομήντα χρόνια μας κάνει να δεχτούμε αυτήν την αλληλεξάρτηση.</a:t>
            </a:r>
          </a:p>
          <a:p>
            <a:pPr indent="-274320" fontAlgn="auto">
              <a:spcAft>
                <a:spcPts val="0"/>
              </a:spcAft>
              <a:defRPr/>
            </a:pPr>
            <a:r>
              <a:rPr lang="el-GR" sz="2600" dirty="0">
                <a:latin typeface="Book Antiqua" panose="02040602050305030304" pitchFamily="18" charset="0"/>
              </a:rPr>
              <a:t>Οι άνθρωποι αντλούν όλα τα στοιχεία της ζωής τους από το περιβάλλον - φύση. Ακόμα και την αισιοδοξία. Η γη και η θάλασσα μας δίνουν την τροφή. Τα δάση το οξυγόνο. Οι πηγές το πολύτιμο αγαθό που ονομάζεται νερό. Ο διαυγής ουρανός την ηλιακή θερμική ενέργεια. Σ' όλα όμως αυτά τα περιβαλλοντικά στοιχεία ο κυρίαρχος αλαζόνας άνθρωπος από πλεονεξία επιφέρει ανελέητη καταστροφή και απαισιοδοξία.</a:t>
            </a:r>
          </a:p>
          <a:p>
            <a:pPr indent="-274320" fontAlgn="auto">
              <a:spcAft>
                <a:spcPts val="0"/>
              </a:spcAft>
              <a:defRPr/>
            </a:pP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1042988" y="549275"/>
            <a:ext cx="7024687" cy="1143000"/>
          </a:xfrm>
        </p:spPr>
        <p:txBody>
          <a:bodyPr/>
          <a:lstStyle/>
          <a:p>
            <a:pPr algn="ctr"/>
            <a:r>
              <a:rPr lang="el-GR" sz="2400" smtClean="0"/>
              <a:t>Επίδραση του ανθρώπου στο περιβάλλον 3/3</a:t>
            </a:r>
          </a:p>
        </p:txBody>
      </p:sp>
      <p:sp>
        <p:nvSpPr>
          <p:cNvPr id="3" name="Content Placeholder 2"/>
          <p:cNvSpPr>
            <a:spLocks noGrp="1"/>
          </p:cNvSpPr>
          <p:nvPr>
            <p:ph idx="1"/>
          </p:nvPr>
        </p:nvSpPr>
        <p:spPr>
          <a:xfrm>
            <a:off x="1042988" y="1916113"/>
            <a:ext cx="6778625" cy="3509962"/>
          </a:xfrm>
        </p:spPr>
        <p:txBody>
          <a:bodyPr rtlCol="0">
            <a:normAutofit fontScale="25000" lnSpcReduction="20000"/>
          </a:bodyPr>
          <a:lstStyle/>
          <a:p>
            <a:pPr indent="-274320" fontAlgn="auto">
              <a:spcAft>
                <a:spcPts val="0"/>
              </a:spcAft>
              <a:defRPr/>
            </a:pPr>
            <a:r>
              <a:rPr lang="el-GR" sz="5600" dirty="0">
                <a:latin typeface="Book Antiqua" panose="02040602050305030304" pitchFamily="18" charset="0"/>
              </a:rPr>
              <a:t>Οι επιπτώσεις της ανάπτυξης, η φθορά, η εσκεμμένη καταστροφή απειλούν όλο και περισσότερο το φυσικό περιβάλλον που εκτίθεται στην επαφή με τις υποδομές, την αδόκιμη χρήση της οικιστικής και τουριστικής ανάπτυξης, την κάθε είδους ρύπανση (εδώ πρέπει να σημειωθεί ότι σήμερα η συγκέντρωση και μόνον του διοξειδίου του άνθρακα CO2 είναι 55 φορές μεγαλύτερη από ό,τι στην προβιομηχανική εποχή), και τις μακροχρόνιες επιπτώσεις των κλιματολογικών αλλαγών.</a:t>
            </a:r>
          </a:p>
          <a:p>
            <a:pPr indent="-274320" fontAlgn="auto">
              <a:spcAft>
                <a:spcPts val="0"/>
              </a:spcAft>
              <a:defRPr/>
            </a:pPr>
            <a:r>
              <a:rPr lang="el-GR" sz="5600" dirty="0">
                <a:latin typeface="Book Antiqua" panose="02040602050305030304" pitchFamily="18" charset="0"/>
              </a:rPr>
              <a:t>Σήμερα που το ανθρώπινο δυναμικό της γης ξεπερνά τα πεντέμισι δισεκατομμύρια ψυχές - αριθμός πολύ μεγάλος- κάθε άτομο γίνεται πολλές φορές στη ζωή του, εκών - άκων, επιζήμιος στο περιβάλλον - φύση. Μπορεί από απροσεξία ή εσκεμμένα να κάψει δάση, να μολύνει νερά, να ρυπάνει. Από κακή έννοια του συμφέροντος τα εργοστάσια με τα απόβλητα και με τους ρύπους τους μολύνουν το υπέδαφος και τον αέρα, τα κάθε είδους πλεούμενα μολύνουν τις θάλασσες και τις ακρογιαλιές, οι ασυνείδητοι, με τα απορρίμματα «του πολιτισμού» βρωμίζουν τις πόλεις και την ύπαιθρο. Και τέλος μεγάλες εκτάσεις της γης γίνονται άγονες, από κακούς ανθρώπινους υπολογισμούς, επιφέροντας έτσι διατάραξη της φυσικής αρμονίας</a:t>
            </a:r>
          </a:p>
          <a:p>
            <a:pPr indent="-274320" fontAlgn="auto">
              <a:spcAft>
                <a:spcPts val="0"/>
              </a:spcAft>
              <a:defRPr/>
            </a:pPr>
            <a:r>
              <a:rPr lang="el-GR" sz="5600" dirty="0">
                <a:latin typeface="Book Antiqua" panose="02040602050305030304" pitchFamily="18" charset="0"/>
              </a:rPr>
              <a:t>Η κατασκευή  μεγάλων αυτοκινητόδρομων για την ταχύτερη μετακίνηση των πληθυσμών  καθώς και μεγάλων έργων δημιουργεί διαφορετικό γεωγραφικό τοπίο  από αυτό που παλιότερα γνωρίζαμε. Αναφέρουμε για παράδειγμα τη γέφυρα του Ρίου-Αντίριου. Αυτό μας δείχνει πως η ανθρώπινη παρέμβαση διαφοροποιεί μεν το γεωγραφικό περιβάλλον, προσθέτει δε αισθητικά και πρακτικά.</a:t>
            </a:r>
          </a:p>
          <a:p>
            <a:pPr indent="-274320" fontAlgn="auto">
              <a:spcAft>
                <a:spcPts val="0"/>
              </a:spcAft>
              <a:defRPr/>
            </a:pPr>
            <a:endParaRPr lang="el-GR" sz="5600" dirty="0"/>
          </a:p>
          <a:p>
            <a:pPr indent="-274320" fontAlgn="auto">
              <a:spcAft>
                <a:spcPts val="0"/>
              </a:spcAft>
              <a:defRPr/>
            </a:pPr>
            <a:endParaRPr lang="el-GR" dirty="0"/>
          </a:p>
          <a:p>
            <a:pPr indent="-274320" fontAlgn="auto">
              <a:spcAft>
                <a:spcPts val="0"/>
              </a:spcAft>
              <a:defRPr/>
            </a:pPr>
            <a:endParaRPr lang="el-GR" dirty="0"/>
          </a:p>
          <a:p>
            <a:pPr indent="-274320" fontAlgn="auto">
              <a:spcAft>
                <a:spcPts val="0"/>
              </a:spcAft>
              <a:defRPr/>
            </a:pPr>
            <a:endParaRPr lang="el-GR" dirty="0"/>
          </a:p>
          <a:p>
            <a:pPr indent="-274320" fontAlgn="auto">
              <a:spcAft>
                <a:spcPts val="0"/>
              </a:spcAft>
              <a:defRPr/>
            </a:pPr>
            <a:endParaRPr lang="el-GR" dirty="0"/>
          </a:p>
          <a:p>
            <a:pPr indent="-274320" fontAlgn="auto">
              <a:spcAft>
                <a:spcPts val="0"/>
              </a:spcAft>
              <a:defRPr/>
            </a:pP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1042988" y="836613"/>
            <a:ext cx="7024687" cy="1143000"/>
          </a:xfrm>
        </p:spPr>
        <p:txBody>
          <a:bodyPr/>
          <a:lstStyle/>
          <a:p>
            <a:pPr algn="ctr"/>
            <a:r>
              <a:rPr lang="el-GR" sz="2400" smtClean="0"/>
              <a:t>Κατανόηση της σημασίας του οδικού δικτύου και των γεφυρών 1/3</a:t>
            </a:r>
          </a:p>
        </p:txBody>
      </p:sp>
      <p:sp>
        <p:nvSpPr>
          <p:cNvPr id="3" name="Content Placeholder 2"/>
          <p:cNvSpPr>
            <a:spLocks noGrp="1"/>
          </p:cNvSpPr>
          <p:nvPr>
            <p:ph idx="1"/>
          </p:nvPr>
        </p:nvSpPr>
        <p:spPr/>
        <p:txBody>
          <a:bodyPr rtlCol="0">
            <a:normAutofit fontScale="70000" lnSpcReduction="20000"/>
          </a:bodyPr>
          <a:lstStyle/>
          <a:p>
            <a:pPr indent="-274320" fontAlgn="auto">
              <a:spcAft>
                <a:spcPts val="0"/>
              </a:spcAft>
              <a:defRPr/>
            </a:pPr>
            <a:r>
              <a:rPr lang="el-GR" dirty="0">
                <a:latin typeface="Book Antiqua" panose="02040602050305030304" pitchFamily="18" charset="0"/>
              </a:rPr>
              <a:t>1. ΣΗΜΑΣΙΑ ΤΗΣ ΓΕΦΥΡΑΣ</a:t>
            </a:r>
          </a:p>
          <a:p>
            <a:pPr indent="-274320" fontAlgn="auto">
              <a:spcAft>
                <a:spcPts val="0"/>
              </a:spcAft>
              <a:defRPr/>
            </a:pPr>
            <a:endParaRPr lang="el-GR" dirty="0">
              <a:latin typeface="Book Antiqua" panose="02040602050305030304" pitchFamily="18" charset="0"/>
            </a:endParaRPr>
          </a:p>
          <a:p>
            <a:pPr indent="-274320" fontAlgn="auto">
              <a:spcAft>
                <a:spcPts val="0"/>
              </a:spcAft>
              <a:defRPr/>
            </a:pPr>
            <a:r>
              <a:rPr lang="el-GR" dirty="0">
                <a:latin typeface="Book Antiqua" panose="02040602050305030304" pitchFamily="18" charset="0"/>
              </a:rPr>
              <a:t>Η Γέφυρα Ρίου-Αντιρρίου είναι η  πιο σημαντική παρέμβαση στον τομέα της υποδομής της Δυτικής Ελλάδας.</a:t>
            </a:r>
          </a:p>
          <a:p>
            <a:pPr indent="-274320" fontAlgn="auto">
              <a:spcAft>
                <a:spcPts val="0"/>
              </a:spcAft>
              <a:defRPr/>
            </a:pPr>
            <a:r>
              <a:rPr lang="el-GR" dirty="0">
                <a:latin typeface="Book Antiqua" panose="02040602050305030304" pitchFamily="18" charset="0"/>
              </a:rPr>
              <a:t>•	Ανήκει στα Διευρωπαϊκά Δίκτυα Μεταφορών (Trans European Network / TEN) σαν τμήμα του Π.Α.Θ.Ε.</a:t>
            </a:r>
          </a:p>
          <a:p>
            <a:pPr indent="-274320" fontAlgn="auto">
              <a:spcAft>
                <a:spcPts val="0"/>
              </a:spcAft>
              <a:defRPr/>
            </a:pPr>
            <a:r>
              <a:rPr lang="el-GR" dirty="0">
                <a:latin typeface="Book Antiqua" panose="02040602050305030304" pitchFamily="18" charset="0"/>
              </a:rPr>
              <a:t>•	Αποτελεί τον κρίσιμο κρίκο ανάμεσα στο Εθνικό Οδικό Δίκτυο και στα Διευρωπαϊκά Δίκτυα (Π.Α.Θ.Ε., ΕΓΝΑΤΙΑ).</a:t>
            </a:r>
          </a:p>
          <a:p>
            <a:pPr indent="-274320" fontAlgn="auto">
              <a:spcAft>
                <a:spcPts val="0"/>
              </a:spcAft>
              <a:defRPr/>
            </a:pPr>
            <a:r>
              <a:rPr lang="el-GR" dirty="0">
                <a:latin typeface="Book Antiqua" panose="02040602050305030304" pitchFamily="18" charset="0"/>
              </a:rPr>
              <a:t>•	Συνδέει δύο κύριους οδικούς άξονες:</a:t>
            </a:r>
          </a:p>
          <a:p>
            <a:pPr indent="-274320" fontAlgn="auto">
              <a:spcAft>
                <a:spcPts val="0"/>
              </a:spcAft>
              <a:defRPr/>
            </a:pPr>
            <a:r>
              <a:rPr lang="el-GR" dirty="0">
                <a:latin typeface="Book Antiqua" panose="02040602050305030304" pitchFamily="18" charset="0"/>
              </a:rPr>
              <a:t>	Βορρά – Νότου: 	Καλαμάτα, Πάτρα, Ιωάννινα</a:t>
            </a:r>
          </a:p>
          <a:p>
            <a:pPr indent="-274320" fontAlgn="auto">
              <a:spcAft>
                <a:spcPts val="0"/>
              </a:spcAft>
              <a:defRPr/>
            </a:pPr>
            <a:r>
              <a:rPr lang="el-GR" dirty="0">
                <a:latin typeface="Book Antiqua" panose="02040602050305030304" pitchFamily="18" charset="0"/>
              </a:rPr>
              <a:t>    	Πάτρα, Αθήνα, Θεσσαλονίκη, Εύζωνοι</a:t>
            </a:r>
          </a:p>
          <a:p>
            <a:pPr indent="-274320" fontAlgn="auto">
              <a:spcAft>
                <a:spcPts val="0"/>
              </a:spcAft>
              <a:defRPr/>
            </a:pPr>
            <a:r>
              <a:rPr lang="el-GR" dirty="0">
                <a:latin typeface="Book Antiqua" panose="02040602050305030304" pitchFamily="18" charset="0"/>
              </a:rPr>
              <a:t>	Ανατολής – Δύσης:	Αντίρριο, Λαμία.</a:t>
            </a:r>
          </a:p>
          <a:p>
            <a:pPr indent="-274320" fontAlgn="auto">
              <a:spcAft>
                <a:spcPts val="0"/>
              </a:spcAft>
              <a:defRPr/>
            </a:pPr>
            <a:endParaRPr lang="el-GR" dirty="0">
              <a:latin typeface="Book Antiqua" panose="0204060205030503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algn="ctr"/>
            <a:r>
              <a:rPr lang="el-GR" sz="2400" smtClean="0"/>
              <a:t>Κατανόηση της σημασίας του οδικού δικτύου και των γεφυρών 2/3</a:t>
            </a:r>
          </a:p>
        </p:txBody>
      </p:sp>
      <p:sp>
        <p:nvSpPr>
          <p:cNvPr id="3" name="Content Placeholder 2"/>
          <p:cNvSpPr>
            <a:spLocks noGrp="1"/>
          </p:cNvSpPr>
          <p:nvPr>
            <p:ph idx="1"/>
          </p:nvPr>
        </p:nvSpPr>
        <p:spPr/>
        <p:txBody>
          <a:bodyPr rtlCol="0">
            <a:normAutofit fontScale="77500" lnSpcReduction="20000"/>
          </a:bodyPr>
          <a:lstStyle/>
          <a:p>
            <a:pPr indent="-274320" fontAlgn="auto">
              <a:spcAft>
                <a:spcPts val="0"/>
              </a:spcAft>
              <a:defRPr/>
            </a:pPr>
            <a:r>
              <a:rPr lang="el-GR" dirty="0"/>
              <a:t> </a:t>
            </a:r>
            <a:r>
              <a:rPr lang="el-GR" dirty="0">
                <a:latin typeface="Book Antiqua" panose="02040602050305030304" pitchFamily="18" charset="0"/>
              </a:rPr>
              <a:t>Η προσφορά της είναι σημαντική γιατί εξυπηρετεί τις κοινωνικές ανάγκες του ανθρώπου, δηλαδή τις ανάγκες για επικοινωνία, διασκέδαση, ταξίδια, περίθαλψη κ.τ.λ. Εξασφαλίζει επίσης την γρήγορη και ασφαλή μεταφορά προϊόντων από τη μια περιοχή στην άλλη και συμβάλλει θετικά στην οικονομική ανάπτυξη της περιοχής.</a:t>
            </a:r>
          </a:p>
          <a:p>
            <a:pPr indent="-274320" fontAlgn="auto">
              <a:spcAft>
                <a:spcPts val="0"/>
              </a:spcAft>
              <a:defRPr/>
            </a:pPr>
            <a:r>
              <a:rPr lang="el-GR" dirty="0">
                <a:latin typeface="Book Antiqua" panose="02040602050305030304" pitchFamily="18" charset="0"/>
              </a:rPr>
              <a:t>Η ζεύξη Ρίου - Αντιρρίου είναι ένα σημαντικό έργο υποδομής. Ταυτόχρονα, είναι και ένα εργαλείο οικονομικής ανέλιξης. Κατά την κατασκευαστική περίοδο του έργου οι πολλαπλασιαστικές οικονομικές επιπτώσεις του για την εθνική οικονομία ανήλθαν σχεδόν στο διπλάσιο του κόστους κατασκευής του, δηλαδή στα 1,5 δισ. ευρώ.</a:t>
            </a:r>
          </a:p>
          <a:p>
            <a:pPr indent="-274320" fontAlgn="auto">
              <a:spcAft>
                <a:spcPts val="0"/>
              </a:spcAft>
              <a:defRPr/>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2">
                <a:shade val="94000"/>
                <a:satMod val="114000"/>
                <a:lumMod val="96000"/>
              </a:schemeClr>
            </a:gs>
            <a:gs pos="62000">
              <a:schemeClr val="bg2">
                <a:tint val="92000"/>
                <a:shade val="66000"/>
                <a:satMod val="110000"/>
                <a:lumMod val="80000"/>
              </a:schemeClr>
            </a:gs>
            <a:gs pos="10000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42988" y="1027113"/>
            <a:ext cx="7024687" cy="601662"/>
          </a:xfrm>
        </p:spPr>
        <p:txBody>
          <a:bodyPr rtlCol="0">
            <a:normAutofit fontScale="90000"/>
          </a:bodyPr>
          <a:lstStyle/>
          <a:p>
            <a:pPr fontAlgn="auto">
              <a:spcAft>
                <a:spcPts val="0"/>
              </a:spcAft>
              <a:defRPr/>
            </a:pPr>
            <a:r>
              <a:rPr lang="el-GR" dirty="0" smtClean="0"/>
              <a:t>Συμμετέχοντες μαθητές</a:t>
            </a:r>
            <a:endParaRPr lang="el-GR" dirty="0"/>
          </a:p>
        </p:txBody>
      </p:sp>
      <p:sp>
        <p:nvSpPr>
          <p:cNvPr id="3" name="2 - Θέση περιεχομένου"/>
          <p:cNvSpPr>
            <a:spLocks noGrp="1"/>
          </p:cNvSpPr>
          <p:nvPr>
            <p:ph idx="1"/>
          </p:nvPr>
        </p:nvSpPr>
        <p:spPr>
          <a:xfrm>
            <a:off x="1042988" y="1700213"/>
            <a:ext cx="6777037" cy="4465637"/>
          </a:xfrm>
        </p:spPr>
        <p:txBody>
          <a:bodyPr rtlCol="0">
            <a:normAutofit fontScale="25000" lnSpcReduction="20000"/>
          </a:bodyPr>
          <a:lstStyle/>
          <a:p>
            <a:pPr indent="-274320" fontAlgn="auto">
              <a:spcAft>
                <a:spcPts val="0"/>
              </a:spcAft>
              <a:defRPr/>
            </a:pPr>
            <a:r>
              <a:rPr lang="el-GR" sz="4400" dirty="0" smtClean="0"/>
              <a:t>ΜΑΓΟΣ ΒΑΣΙΛΕΙΟΣ</a:t>
            </a:r>
          </a:p>
          <a:p>
            <a:pPr indent="-274320" fontAlgn="auto">
              <a:spcAft>
                <a:spcPts val="0"/>
              </a:spcAft>
              <a:defRPr/>
            </a:pPr>
            <a:r>
              <a:rPr lang="el-GR" sz="4400" dirty="0" smtClean="0"/>
              <a:t>ΜΑΓΟΥ ΘΕΟΔΩΡΑ</a:t>
            </a:r>
          </a:p>
          <a:p>
            <a:pPr indent="-274320" fontAlgn="auto">
              <a:spcAft>
                <a:spcPts val="0"/>
              </a:spcAft>
              <a:defRPr/>
            </a:pPr>
            <a:r>
              <a:rPr lang="el-GR" sz="4400" dirty="0" smtClean="0"/>
              <a:t>ΜΠΕΓΚΟΣ ΧΡΗΣΤΟΣ</a:t>
            </a:r>
          </a:p>
          <a:p>
            <a:pPr indent="-274320" fontAlgn="auto">
              <a:spcAft>
                <a:spcPts val="0"/>
              </a:spcAft>
              <a:defRPr/>
            </a:pPr>
            <a:r>
              <a:rPr lang="el-GR" sz="4400" dirty="0" smtClean="0"/>
              <a:t>ΠΑΠΑΣΩΤΗΡΙΟΥ ΠΑΝΑΓΙΩΤΗΣ</a:t>
            </a:r>
          </a:p>
          <a:p>
            <a:pPr indent="-274320" fontAlgn="auto">
              <a:spcAft>
                <a:spcPts val="0"/>
              </a:spcAft>
              <a:defRPr/>
            </a:pPr>
            <a:r>
              <a:rPr lang="el-GR" sz="4400" dirty="0" smtClean="0"/>
              <a:t>ΣΑΒΒΙΔΟΥ ΑΝΑΣΤΑΣΙΑ</a:t>
            </a:r>
          </a:p>
          <a:p>
            <a:pPr indent="-274320" fontAlgn="auto">
              <a:spcAft>
                <a:spcPts val="0"/>
              </a:spcAft>
              <a:defRPr/>
            </a:pPr>
            <a:r>
              <a:rPr lang="el-GR" sz="4400" dirty="0" smtClean="0"/>
              <a:t>ΣΤΑΜΑΤΟΠΟΥΛΟΥ ΑΝΑΣΤΑΣΙΑ</a:t>
            </a:r>
          </a:p>
          <a:p>
            <a:pPr indent="-274320" fontAlgn="auto">
              <a:spcAft>
                <a:spcPts val="0"/>
              </a:spcAft>
              <a:defRPr/>
            </a:pPr>
            <a:r>
              <a:rPr lang="el-GR" sz="4400" dirty="0" smtClean="0"/>
              <a:t>ΣΩΤΗΡΟΠΟΥΛΟΥ ΕΥΑΓΓΕΛΙΑ</a:t>
            </a:r>
          </a:p>
          <a:p>
            <a:pPr indent="-274320" fontAlgn="auto">
              <a:spcAft>
                <a:spcPts val="0"/>
              </a:spcAft>
              <a:defRPr/>
            </a:pPr>
            <a:r>
              <a:rPr lang="el-GR" sz="4400" dirty="0" smtClean="0"/>
              <a:t>ΤΑΓΙΟΣ ΧΡΥΣΟΒΑΛΑΝΤΗΣ</a:t>
            </a:r>
          </a:p>
          <a:p>
            <a:pPr indent="-274320" fontAlgn="auto">
              <a:spcAft>
                <a:spcPts val="0"/>
              </a:spcAft>
              <a:defRPr/>
            </a:pPr>
            <a:r>
              <a:rPr lang="el-GR" sz="4400" dirty="0" smtClean="0"/>
              <a:t>ΤΑΡΑ ΕΡΜΗΣ</a:t>
            </a:r>
          </a:p>
          <a:p>
            <a:pPr indent="-274320" fontAlgn="auto">
              <a:spcAft>
                <a:spcPts val="0"/>
              </a:spcAft>
              <a:defRPr/>
            </a:pPr>
            <a:r>
              <a:rPr lang="el-GR" sz="4400" dirty="0" smtClean="0"/>
              <a:t>ΤΣΟΥΚΑΛΑ ΑΓΓΕΛΙΚΗ</a:t>
            </a:r>
          </a:p>
          <a:p>
            <a:pPr indent="-274320" fontAlgn="auto">
              <a:spcAft>
                <a:spcPts val="0"/>
              </a:spcAft>
              <a:defRPr/>
            </a:pPr>
            <a:r>
              <a:rPr lang="el-GR" sz="4400" dirty="0" smtClean="0"/>
              <a:t>ΦΑΣΟΥΛΗ ΑΙΚΑΤΕΡΙΝΗ</a:t>
            </a:r>
          </a:p>
          <a:p>
            <a:pPr indent="-274320" fontAlgn="auto">
              <a:spcAft>
                <a:spcPts val="0"/>
              </a:spcAft>
              <a:defRPr/>
            </a:pPr>
            <a:r>
              <a:rPr lang="el-GR" sz="4400" dirty="0" smtClean="0"/>
              <a:t>ΧΗΛΑ ΚΛΑΟΥΝΤΙΑ</a:t>
            </a:r>
          </a:p>
          <a:p>
            <a:pPr indent="-274320" fontAlgn="auto">
              <a:spcAft>
                <a:spcPts val="0"/>
              </a:spcAft>
              <a:defRPr/>
            </a:pPr>
            <a:r>
              <a:rPr lang="el-GR" sz="4400" dirty="0" smtClean="0"/>
              <a:t>ΖΟΥΜΠΛΙΟΣ ΘΕΟΔΩΡΟΣ</a:t>
            </a:r>
          </a:p>
          <a:p>
            <a:pPr indent="-274320" fontAlgn="auto">
              <a:spcAft>
                <a:spcPts val="0"/>
              </a:spcAft>
              <a:defRPr/>
            </a:pPr>
            <a:r>
              <a:rPr lang="el-GR" sz="4400" dirty="0" smtClean="0"/>
              <a:t>ΘΕΟΔΩΡΟΠΟΥΛΟΣ ΡΕΝΟΣ</a:t>
            </a:r>
          </a:p>
          <a:p>
            <a:pPr indent="-274320" fontAlgn="auto">
              <a:spcAft>
                <a:spcPts val="0"/>
              </a:spcAft>
              <a:defRPr/>
            </a:pPr>
            <a:r>
              <a:rPr lang="el-GR" sz="4400" dirty="0" smtClean="0"/>
              <a:t>ΚΑΨΗ ΧΡΥΣΟΥΛΑ</a:t>
            </a:r>
          </a:p>
          <a:p>
            <a:pPr indent="-274320" fontAlgn="auto">
              <a:spcAft>
                <a:spcPts val="0"/>
              </a:spcAft>
              <a:defRPr/>
            </a:pPr>
            <a:r>
              <a:rPr lang="el-GR" sz="4400" dirty="0" smtClean="0"/>
              <a:t>ΚΟΛΛΙΑ ΔΗΜΗΤΡΑ</a:t>
            </a:r>
          </a:p>
          <a:p>
            <a:pPr indent="-274320" fontAlgn="auto">
              <a:spcAft>
                <a:spcPts val="0"/>
              </a:spcAft>
              <a:defRPr/>
            </a:pPr>
            <a:r>
              <a:rPr lang="el-GR" sz="4400" dirty="0" smtClean="0"/>
              <a:t>ΚΟΡΔΑΛΗ ΕΥΑΓΓΕΛΙΑ</a:t>
            </a:r>
          </a:p>
          <a:p>
            <a:pPr indent="-274320" fontAlgn="auto">
              <a:spcAft>
                <a:spcPts val="0"/>
              </a:spcAft>
              <a:defRPr/>
            </a:pPr>
            <a:r>
              <a:rPr lang="el-GR" sz="4400" dirty="0" smtClean="0"/>
              <a:t>ΚΟΤΤΑΣ ΓΕΩΡΓΙΟΣ</a:t>
            </a:r>
          </a:p>
          <a:p>
            <a:pPr indent="-274320" fontAlgn="auto">
              <a:spcAft>
                <a:spcPts val="0"/>
              </a:spcAft>
              <a:defRPr/>
            </a:pPr>
            <a:r>
              <a:rPr lang="el-GR" sz="4400" dirty="0" smtClean="0"/>
              <a:t>ΜΠΑΛΛΙΟΥ ΕΛΙΣΣΑΒΕΤ</a:t>
            </a:r>
          </a:p>
          <a:p>
            <a:pPr indent="-274320" fontAlgn="auto">
              <a:spcAft>
                <a:spcPts val="0"/>
              </a:spcAft>
              <a:defRPr/>
            </a:pPr>
            <a:r>
              <a:rPr lang="el-GR" sz="4400" dirty="0" smtClean="0"/>
              <a:t>ΜΥΡΤΑΙ ΕΜΜΑΝΟΥΗΛ</a:t>
            </a:r>
          </a:p>
          <a:p>
            <a:pPr indent="-274320" fontAlgn="auto">
              <a:spcAft>
                <a:spcPts val="0"/>
              </a:spcAft>
              <a:defRPr/>
            </a:pPr>
            <a:r>
              <a:rPr lang="el-GR" sz="4400" dirty="0" smtClean="0"/>
              <a:t>ΤΟΠΤΙΔΗΣ ΕΛΕΥΘΕΡΙΟΣ</a:t>
            </a:r>
          </a:p>
          <a:p>
            <a:pPr indent="-274320" fontAlgn="auto">
              <a:spcAft>
                <a:spcPts val="0"/>
              </a:spcAft>
              <a:defRPr/>
            </a:pPr>
            <a:r>
              <a:rPr lang="el-GR" sz="4400" dirty="0" smtClean="0"/>
              <a:t>ΤΖΙΜΑΣ ΗΛΙΑΣ</a:t>
            </a:r>
          </a:p>
          <a:p>
            <a:pPr indent="-274320" fontAlgn="auto">
              <a:spcAft>
                <a:spcPts val="0"/>
              </a:spcAft>
              <a:defRPr/>
            </a:pPr>
            <a:r>
              <a:rPr lang="el-GR" sz="4400" dirty="0" smtClean="0"/>
              <a:t>ΨΩΜΙΑΔΗ ΜΑΡΙΑ-ΙΩΑΝΝΑ</a:t>
            </a:r>
          </a:p>
          <a:p>
            <a:pPr indent="-274320" fontAlgn="auto">
              <a:spcAft>
                <a:spcPts val="0"/>
              </a:spcAft>
              <a:defRPr/>
            </a:pP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algn="ctr"/>
            <a:r>
              <a:rPr lang="el-GR" sz="2400" smtClean="0"/>
              <a:t>Κατανόηση της σημασίας του οδικού δικτύου και των γεφυρών 3/3 </a:t>
            </a:r>
          </a:p>
        </p:txBody>
      </p:sp>
      <p:sp>
        <p:nvSpPr>
          <p:cNvPr id="3" name="Content Placeholder 2"/>
          <p:cNvSpPr>
            <a:spLocks noGrp="1"/>
          </p:cNvSpPr>
          <p:nvPr>
            <p:ph idx="1"/>
          </p:nvPr>
        </p:nvSpPr>
        <p:spPr/>
        <p:txBody>
          <a:bodyPr rtlCol="0">
            <a:normAutofit fontScale="85000" lnSpcReduction="20000"/>
          </a:bodyPr>
          <a:lstStyle/>
          <a:p>
            <a:pPr indent="-274320" fontAlgn="auto">
              <a:spcAft>
                <a:spcPts val="0"/>
              </a:spcAft>
              <a:defRPr/>
            </a:pPr>
            <a:r>
              <a:rPr lang="el-GR" dirty="0">
                <a:latin typeface="Book Antiqua" panose="02040602050305030304" pitchFamily="18" charset="0"/>
              </a:rPr>
              <a:t>Πέρα από αυτή τη σημαντική συμβολή του έργου κατά την κατασκευαστική περίοδο, οι θετικές οικονομικές και κοινωνικές επιπτώσεις της γέφυρας μετά την έναρξη λειτουργίας της μέχρι σήμερα είναι ιδιαίτερα ευνοϊκές και συνεχώς διευρύνονται. Οπως διαπιστώθηκε και από σχετική μελέτη του Πανεπιστημίου Πατρών, οι μεγαλύτερες θετικές επιπτώσεις αφορούν τη σημαντική αύξηση της κινητικότητας μεταξύ του βόρειου, λιγότερο ανεπτυγμένου, και του νότιου γεωγραφικού τμήματος της δυτικής Ελλάδας, την τόνωση των αμοιβαίων εμπορευματικών και τουριστικών συναλλαγών και την άρση του κοινωνικού αποκλεισμού των κατοίκων της βόρειας περιοχής.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42988" y="981075"/>
            <a:ext cx="7024687" cy="1189038"/>
          </a:xfrm>
        </p:spPr>
        <p:txBody>
          <a:bodyPr rtlCol="0">
            <a:normAutofit fontScale="90000"/>
          </a:bodyPr>
          <a:lstStyle/>
          <a:p>
            <a:pPr algn="ctr" fontAlgn="auto">
              <a:spcAft>
                <a:spcPts val="0"/>
              </a:spcAft>
              <a:defRPr/>
            </a:pPr>
            <a:r>
              <a:rPr lang="el-GR" b="1" dirty="0" smtClean="0"/>
              <a:t/>
            </a:r>
            <a:br>
              <a:rPr lang="el-GR" b="1" dirty="0" smtClean="0"/>
            </a:br>
            <a:r>
              <a:rPr lang="el-GR" b="1" dirty="0"/>
              <a:t/>
            </a:r>
            <a:br>
              <a:rPr lang="el-GR" b="1" dirty="0"/>
            </a:br>
            <a:r>
              <a:rPr lang="el-GR" b="1" dirty="0" smtClean="0"/>
              <a:t/>
            </a:r>
            <a:br>
              <a:rPr lang="el-GR" b="1" dirty="0" smtClean="0"/>
            </a:br>
            <a:r>
              <a:rPr lang="el-GR" b="1" dirty="0"/>
              <a:t/>
            </a:r>
            <a:br>
              <a:rPr lang="el-GR" b="1" dirty="0"/>
            </a:br>
            <a:r>
              <a:rPr lang="el-GR" b="1" dirty="0" smtClean="0"/>
              <a:t>  </a:t>
            </a:r>
            <a:br>
              <a:rPr lang="el-GR" b="1" dirty="0" smtClean="0"/>
            </a:br>
            <a:r>
              <a:rPr lang="el-GR" b="1" dirty="0"/>
              <a:t/>
            </a:r>
            <a:br>
              <a:rPr lang="el-GR" b="1" dirty="0"/>
            </a:br>
            <a:r>
              <a:rPr lang="el-GR" b="1" dirty="0" smtClean="0"/>
              <a:t/>
            </a:r>
            <a:br>
              <a:rPr lang="el-GR" b="1" dirty="0" smtClean="0"/>
            </a:br>
            <a:r>
              <a:rPr lang="el-GR" b="1" dirty="0" smtClean="0"/>
              <a:t/>
            </a:r>
            <a:br>
              <a:rPr lang="el-GR" b="1" dirty="0" smtClean="0"/>
            </a:br>
            <a:r>
              <a:rPr lang="el-GR" b="1" dirty="0" smtClean="0"/>
              <a:t>Kατασκευή </a:t>
            </a:r>
            <a:r>
              <a:rPr lang="el-GR" b="1" dirty="0"/>
              <a:t>των </a:t>
            </a:r>
            <a:r>
              <a:rPr lang="el-GR" b="1" dirty="0" smtClean="0"/>
              <a:t>γεφυρών </a:t>
            </a:r>
            <a:r>
              <a:rPr lang="el-GR" dirty="0"/>
              <a:t/>
            </a:r>
            <a:br>
              <a:rPr lang="el-GR" dirty="0"/>
            </a:br>
            <a:endParaRPr lang="el-GR" dirty="0"/>
          </a:p>
        </p:txBody>
      </p:sp>
      <p:sp>
        <p:nvSpPr>
          <p:cNvPr id="16386" name="Content Placeholder 1"/>
          <p:cNvSpPr>
            <a:spLocks noGrp="1"/>
          </p:cNvSpPr>
          <p:nvPr>
            <p:ph idx="1"/>
          </p:nvPr>
        </p:nvSpPr>
        <p:spPr/>
        <p:txBody>
          <a:bodyPr/>
          <a:lstStyle/>
          <a:p>
            <a:pPr marL="68263" indent="0" algn="ctr">
              <a:buFont typeface="Wingdings 2" pitchFamily="18" charset="2"/>
              <a:buNone/>
            </a:pPr>
            <a:endParaRPr lang="el-GR" smtClean="0"/>
          </a:p>
          <a:p>
            <a:pPr marL="68263" indent="0" algn="ctr">
              <a:buFont typeface="Wingdings 2" pitchFamily="18" charset="2"/>
              <a:buNone/>
            </a:pPr>
            <a:r>
              <a:rPr lang="el-GR" smtClean="0">
                <a:latin typeface="Book Antiqua" pitchFamily="18" charset="0"/>
              </a:rPr>
              <a:t> Η εξέλιξη στην κατασκευή των γεφυρών ακολούθησε αυτή των δρόμων, ενώ στην Ελλάδα διακρίνονται τρεις φάσεις, ανάλογα με τα υλικά που χρησιμοποιούνταν.</a:t>
            </a:r>
          </a:p>
          <a:p>
            <a:pPr marL="68263" indent="0">
              <a:buFont typeface="Wingdings 2" pitchFamily="18" charset="2"/>
              <a:buNone/>
            </a:pPr>
            <a:endParaRPr lang="el-GR"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1042988" y="1027113"/>
            <a:ext cx="7024687" cy="817562"/>
          </a:xfrm>
        </p:spPr>
        <p:txBody>
          <a:bodyPr/>
          <a:lstStyle/>
          <a:p>
            <a:pPr algn="ctr"/>
            <a:r>
              <a:rPr lang="el-GR" b="1" smtClean="0"/>
              <a:t>Πρώτη</a:t>
            </a:r>
            <a:r>
              <a:rPr lang="el-GR" smtClean="0"/>
              <a:t> </a:t>
            </a:r>
            <a:r>
              <a:rPr lang="el-GR" b="1" smtClean="0"/>
              <a:t>φάση</a:t>
            </a:r>
          </a:p>
        </p:txBody>
      </p:sp>
      <p:sp>
        <p:nvSpPr>
          <p:cNvPr id="3" name="Content Placeholder 2"/>
          <p:cNvSpPr>
            <a:spLocks noGrp="1"/>
          </p:cNvSpPr>
          <p:nvPr>
            <p:ph idx="1"/>
          </p:nvPr>
        </p:nvSpPr>
        <p:spPr/>
        <p:txBody>
          <a:bodyPr rtlCol="0">
            <a:normAutofit fontScale="62500" lnSpcReduction="20000"/>
          </a:bodyPr>
          <a:lstStyle/>
          <a:p>
            <a:pPr marL="68580" indent="0" algn="ctr" fontAlgn="auto">
              <a:spcAft>
                <a:spcPts val="0"/>
              </a:spcAft>
              <a:buFont typeface="Wingdings 2" pitchFamily="18" charset="2"/>
              <a:buNone/>
              <a:defRPr/>
            </a:pPr>
            <a:r>
              <a:rPr lang="el-GR" sz="2600" dirty="0">
                <a:latin typeface="Book Antiqua" panose="02040602050305030304" pitchFamily="18" charset="0"/>
              </a:rPr>
              <a:t>Κατά τη διάρκεια της πρώτης φάσης, τα υλικά που χρησιμοποιούνταν ήταν κορμοί δέντρων, πέτρινες πλάκες ή ογκόλιθοι και με αυτό το τρόπο γεφύρωναν ρυάκια. Παράδειγμα τέτοιας γέφυρας είναι η γέφυρα του Αρκαδικού, η οποία κατασκευάστηκε την μυκηναϊκή εποχή και αποτελείται από ογκόλιθους. Πρόχειρες ξύλινες γέφυρες, σήμερα γνωστές ως λιάσια ή λεσιά, χρησιμοποιούνται ακόμη σε μικρά ποτάμια. Αυτές οι γέφυρες δεν έχουν δικά τους βάθρα, αλλά στερεώνονται σε δέντρα ή βράχια στις όχθες των ποταμών. Για να γίνει μια γέφυρα πιο ασφαλής χρησιμοποιούνταν ξύλινα ή πέτρινα μεσόβαθρα και κατάστρωμα από κορμούς και μικρότερα ξύλα. Οι Μυκηναίοι κατασκεύασαν γέφυρες από ογκόλιθους οι οποίες είχαν ένα εκφορητικό σύστημα με τη χρήση λίθινων προβολών (δηλαδή το πάνω μέρος να προβάλει περισσότερο από το αποκάτω) με αποτέλεσμα να σχηματίζουν ψευδοθόλους με τριγωνικό άνοιγμα. Η φάση αυτή τελείωσε περίπου το 200 π.Χ., όταν οι Ρωμαίοι εισήγαγαν τις επεξεργασμένες πέτρινες πλάκες στην κατασκευή των </a:t>
            </a:r>
            <a:r>
              <a:rPr lang="el-GR" sz="2600" dirty="0" smtClean="0">
                <a:latin typeface="Book Antiqua" panose="02040602050305030304" pitchFamily="18" charset="0"/>
              </a:rPr>
              <a:t>γεφυρών.</a:t>
            </a:r>
            <a:endParaRPr lang="el-GR" sz="2600" dirty="0">
              <a:latin typeface="Book Antiqua" panose="02040602050305030304" pitchFamily="18" charset="0"/>
            </a:endParaRPr>
          </a:p>
          <a:p>
            <a:pPr indent="-274320" fontAlgn="auto">
              <a:spcAft>
                <a:spcPts val="0"/>
              </a:spcAft>
              <a:defRPr/>
            </a:pP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8" y="1027113"/>
            <a:ext cx="7024687" cy="601662"/>
          </a:xfrm>
        </p:spPr>
        <p:txBody>
          <a:bodyPr rtlCol="0">
            <a:normAutofit fontScale="90000"/>
          </a:bodyPr>
          <a:lstStyle/>
          <a:p>
            <a:pPr algn="ctr" fontAlgn="auto">
              <a:spcAft>
                <a:spcPts val="0"/>
              </a:spcAft>
              <a:defRPr/>
            </a:pPr>
            <a:r>
              <a:rPr lang="el-GR" b="1" dirty="0" smtClean="0"/>
              <a:t>Δεύτερη φάση </a:t>
            </a:r>
            <a:endParaRPr lang="el-GR" b="1" dirty="0"/>
          </a:p>
        </p:txBody>
      </p:sp>
      <p:sp>
        <p:nvSpPr>
          <p:cNvPr id="3" name="Content Placeholder 2"/>
          <p:cNvSpPr>
            <a:spLocks noGrp="1"/>
          </p:cNvSpPr>
          <p:nvPr>
            <p:ph idx="1"/>
          </p:nvPr>
        </p:nvSpPr>
        <p:spPr/>
        <p:txBody>
          <a:bodyPr rtlCol="0">
            <a:normAutofit fontScale="32500" lnSpcReduction="20000"/>
          </a:bodyPr>
          <a:lstStyle/>
          <a:p>
            <a:pPr marL="68580" indent="0" algn="ctr" fontAlgn="auto">
              <a:spcAft>
                <a:spcPts val="0"/>
              </a:spcAft>
              <a:buFont typeface="Wingdings 2" pitchFamily="18" charset="2"/>
              <a:buNone/>
              <a:defRPr/>
            </a:pPr>
            <a:r>
              <a:rPr lang="el-GR" sz="5600" dirty="0">
                <a:latin typeface="Book Antiqua" panose="02040602050305030304" pitchFamily="18" charset="0"/>
              </a:rPr>
              <a:t>Οι </a:t>
            </a:r>
            <a:r>
              <a:rPr lang="el-GR" sz="5600" dirty="0" smtClean="0">
                <a:latin typeface="Book Antiqua" panose="02040602050305030304" pitchFamily="18" charset="0"/>
              </a:rPr>
              <a:t>Ρωμαίοι</a:t>
            </a:r>
            <a:r>
              <a:rPr lang="el-GR" sz="5600" dirty="0">
                <a:latin typeface="Book Antiqua" panose="02040602050305030304" pitchFamily="18" charset="0"/>
              </a:rPr>
              <a:t>, πέρα από την χρήση επεξεργασμένων πλακών, χρησιμοποίησαν επίσης την αψίδα με ημικυκλικό τόξο για την κατασκευή γεφυρών και κυρίως υδραγωγείων. Μια εξέλιξη αυτού του σχεδίου ήταν οι αψίδες με οξυκόρυφα </a:t>
            </a:r>
            <a:r>
              <a:rPr lang="el-GR" sz="5600" dirty="0" smtClean="0">
                <a:latin typeface="Book Antiqua" panose="02040602050305030304" pitchFamily="18" charset="0"/>
              </a:rPr>
              <a:t>τόξα. </a:t>
            </a:r>
            <a:r>
              <a:rPr lang="el-GR" sz="5600" dirty="0">
                <a:latin typeface="Book Antiqua" panose="02040602050305030304" pitchFamily="18" charset="0"/>
              </a:rPr>
              <a:t>Τα τοξωτά γεφύρια, πολλά από τα οποία </a:t>
            </a:r>
            <a:r>
              <a:rPr lang="el-GR" sz="5600" dirty="0" smtClean="0">
                <a:latin typeface="Book Antiqua" panose="02040602050305030304" pitchFamily="18" charset="0"/>
              </a:rPr>
              <a:t>κατασκευάστηκαν  </a:t>
            </a:r>
            <a:r>
              <a:rPr lang="el-GR" sz="5600" dirty="0">
                <a:latin typeface="Book Antiqua" panose="02040602050305030304" pitchFamily="18" charset="0"/>
              </a:rPr>
              <a:t>κατά το 18ο και 19ο αιώνα, αποτελούν αξιόλογα έργα της λαϊκής αρχιτεκτονικής, με λεπτά τόξα, γερά βάθρα και τα οποία έχουν μεγάλη αισθητική αξία. Συνήθως στη κορυφή του τόξου είναι πολύ στενά. Τα γεφύρια αυτά ήταν αρχικά ξύλινα, αλλά στη συνέχεια κατασκευάστηκαν από πέτρα η οποία ήταν ανθεκτική, ομοιόμορφη, συμπαγής, χωρίς ρωγμές και με αντοχή στην διάβρωση.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1042988" y="1027113"/>
            <a:ext cx="7024687" cy="962025"/>
          </a:xfrm>
        </p:spPr>
        <p:txBody>
          <a:bodyPr/>
          <a:lstStyle/>
          <a:p>
            <a:r>
              <a:rPr lang="el-GR" b="1" smtClean="0"/>
              <a:t>            Δεύτερη φάση </a:t>
            </a:r>
            <a:endParaRPr lang="el-GR" smtClean="0"/>
          </a:p>
        </p:txBody>
      </p:sp>
      <p:sp>
        <p:nvSpPr>
          <p:cNvPr id="3" name="Content Placeholder 2"/>
          <p:cNvSpPr>
            <a:spLocks noGrp="1"/>
          </p:cNvSpPr>
          <p:nvPr>
            <p:ph idx="1"/>
          </p:nvPr>
        </p:nvSpPr>
        <p:spPr/>
        <p:txBody>
          <a:bodyPr rtlCol="0">
            <a:normAutofit fontScale="70000" lnSpcReduction="20000"/>
          </a:bodyPr>
          <a:lstStyle/>
          <a:p>
            <a:pPr marL="68580" indent="0" algn="ctr" fontAlgn="auto">
              <a:spcAft>
                <a:spcPts val="0"/>
              </a:spcAft>
              <a:buFont typeface="Wingdings 2" pitchFamily="18" charset="2"/>
              <a:buNone/>
              <a:defRPr/>
            </a:pPr>
            <a:r>
              <a:rPr lang="el-GR" dirty="0">
                <a:latin typeface="Book Antiqua" panose="02040602050305030304" pitchFamily="18" charset="0"/>
              </a:rPr>
              <a:t>Στην  Ήπειρο, τα γεφύρια αυτά ήταν από σχιστόλιθο. Για την κατασκευή τους, πρώτα στηνόταν ο ξυλότυπος και εν συνεχεία η κατασκευή προχωρούσε παράλληλα σχηματίζοντας το τόξο. Οι γέφυρες αυτές δεν χρησιμοποιούν κονίαμα. Το σημείο που επιλεγόταν για την κατασκευή της γέφυρας ήταν κάποιο στένωμα του ποταμού ενώ οι βράχοι στις όχθες ήταν σημεία στήριξης των βάθρων της γέφυρας. Το πόσα τόξα θα χρειάζονταν για τη κατασκευή εξαρτώταν από το πλάτος του ποταμού. Συχνά υπήρχαν μικρότερα τόξα στα σημεία πρόσβασης. Πολλά από αυτά τα γεφύρια καταστράφηκαν και στη συνέχεια ξαναχτίστηκαν. Σήμερα σώζονται σε όλη την Ελλάδα τουλάχιστον 1.500 πέτρινα τοξωτά γεφύρια. Το μακρύτερο από αυτά είναι η γέφυρα Ντε Μποσσέ  στο Αργοστόλι της Κεφαλλονιάς, με μήκος 900 μέτρα.</a:t>
            </a:r>
            <a:endParaRPr lang="el-GR" dirty="0"/>
          </a:p>
          <a:p>
            <a:pPr indent="-274320" fontAlgn="auto">
              <a:spcAft>
                <a:spcPts val="0"/>
              </a:spcAft>
              <a:defRPr/>
            </a:pP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1042988" y="1027113"/>
            <a:ext cx="7024687" cy="962025"/>
          </a:xfrm>
        </p:spPr>
        <p:txBody>
          <a:bodyPr/>
          <a:lstStyle/>
          <a:p>
            <a:pPr algn="ctr"/>
            <a:r>
              <a:rPr lang="el-GR" b="1" smtClean="0"/>
              <a:t>Τρίτη φάση </a:t>
            </a:r>
          </a:p>
        </p:txBody>
      </p:sp>
      <p:sp>
        <p:nvSpPr>
          <p:cNvPr id="3" name="Content Placeholder 2"/>
          <p:cNvSpPr>
            <a:spLocks noGrp="1"/>
          </p:cNvSpPr>
          <p:nvPr>
            <p:ph idx="1"/>
          </p:nvPr>
        </p:nvSpPr>
        <p:spPr/>
        <p:txBody>
          <a:bodyPr rtlCol="0">
            <a:normAutofit fontScale="85000" lnSpcReduction="20000"/>
          </a:bodyPr>
          <a:lstStyle/>
          <a:p>
            <a:pPr marL="68580" indent="0" algn="ctr" fontAlgn="auto">
              <a:spcAft>
                <a:spcPts val="0"/>
              </a:spcAft>
              <a:buFont typeface="Wingdings 2" pitchFamily="18" charset="2"/>
              <a:buNone/>
              <a:defRPr/>
            </a:pPr>
            <a:r>
              <a:rPr lang="el-GR" dirty="0">
                <a:latin typeface="Book Antiqua" panose="02040602050305030304" pitchFamily="18" charset="0"/>
              </a:rPr>
              <a:t>Η τρίτη φάση στην κατασκευή των γεφυρών γίνεται με την εισαγωγή πλήρως κατεργασμένων υλικών, όπως ατσάλι και οπλισμένο σκυρόδεμα. Παραδείγματα τέτοιων γεφυρών είναι οι δίδυμες γέφυρες της Εγνατίας οδού, όπως η γέφυρα του Αράχθου και η γέφυρα Γρεβενιώτικου, η Υψηλή Γέφυρα Ευρίπου, η οποία είναι η γέφυρα με το λεπτότερο κατάστρωμα στο κόσμο, και η γέφυρα Ρίου-Αντιρρίου, η οποία είναι η μακρύτερη καλωδιωτή γέφυρα στο κόσμο. Ένας παράγοντας που πρέπει να ληφθεί υπόψη είναι σεισμικότητα του εδάφους, και γι αυτό το λόγο οι γέφυρες έχουν αντισεισμική προστασία, όπως ειδικά έδρανα και άλλα συστήματα απορρόφησης ενέργειας.</a:t>
            </a:r>
          </a:p>
          <a:p>
            <a:pPr indent="-274320" fontAlgn="auto">
              <a:spcAft>
                <a:spcPts val="0"/>
              </a:spcAft>
              <a:defRPr/>
            </a:pP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algn="ctr"/>
            <a:r>
              <a:rPr lang="el-GR" sz="3200" b="1" smtClean="0"/>
              <a:t>Πληροφορίες για διάφορα γεφύρια της Ελλάδας</a:t>
            </a:r>
          </a:p>
        </p:txBody>
      </p:sp>
      <p:graphicFrame>
        <p:nvGraphicFramePr>
          <p:cNvPr id="7" name="Table 6"/>
          <p:cNvGraphicFramePr>
            <a:graphicFrameLocks noGrp="1"/>
          </p:cNvGraphicFramePr>
          <p:nvPr/>
        </p:nvGraphicFramePr>
        <p:xfrm>
          <a:off x="1042988" y="2420938"/>
          <a:ext cx="6777037" cy="3671887"/>
        </p:xfrm>
        <a:graphic>
          <a:graphicData uri="http://schemas.openxmlformats.org/drawingml/2006/table">
            <a:tbl>
              <a:tblPr firstRow="1" firstCol="1" bandRow="1">
                <a:tableStyleId>{5C22544A-7EE6-4342-B048-85BDC9FD1C3A}</a:tableStyleId>
              </a:tblPr>
              <a:tblGrid>
                <a:gridCol w="1355407"/>
                <a:gridCol w="1355407"/>
                <a:gridCol w="1355407"/>
                <a:gridCol w="1355407"/>
                <a:gridCol w="1355407"/>
              </a:tblGrid>
              <a:tr h="851559">
                <a:tc>
                  <a:txBody>
                    <a:bodyPr/>
                    <a:lstStyle/>
                    <a:p>
                      <a:pPr algn="ctr">
                        <a:lnSpc>
                          <a:spcPct val="115000"/>
                        </a:lnSpc>
                        <a:spcBef>
                          <a:spcPts val="1200"/>
                        </a:spcBef>
                        <a:spcAft>
                          <a:spcPts val="1200"/>
                        </a:spcAft>
                      </a:pPr>
                      <a:r>
                        <a:rPr lang="el-GR" sz="1200" dirty="0">
                          <a:effectLst/>
                          <a:latin typeface="Book Antiqua" panose="02040602050305030304" pitchFamily="18" charset="0"/>
                        </a:rPr>
                        <a:t>Ονομασία</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gn="ctr">
                        <a:lnSpc>
                          <a:spcPct val="115000"/>
                        </a:lnSpc>
                        <a:spcBef>
                          <a:spcPts val="1200"/>
                        </a:spcBef>
                        <a:spcAft>
                          <a:spcPts val="1200"/>
                        </a:spcAft>
                      </a:pPr>
                      <a:r>
                        <a:rPr lang="el-GR" sz="1200">
                          <a:effectLst/>
                          <a:latin typeface="Book Antiqua" panose="02040602050305030304" pitchFamily="18" charset="0"/>
                        </a:rPr>
                        <a:t>Μήκος (σε μέτρα)</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gn="ctr">
                        <a:lnSpc>
                          <a:spcPct val="115000"/>
                        </a:lnSpc>
                        <a:spcBef>
                          <a:spcPts val="1200"/>
                        </a:spcBef>
                        <a:spcAft>
                          <a:spcPts val="1200"/>
                        </a:spcAft>
                      </a:pPr>
                      <a:r>
                        <a:rPr lang="el-GR" sz="1200">
                          <a:effectLst/>
                          <a:latin typeface="Book Antiqua" panose="02040602050305030304" pitchFamily="18" charset="0"/>
                        </a:rPr>
                        <a:t>Έναρξη κατασκευής</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gn="ctr">
                        <a:lnSpc>
                          <a:spcPct val="115000"/>
                        </a:lnSpc>
                        <a:spcBef>
                          <a:spcPts val="1200"/>
                        </a:spcBef>
                        <a:spcAft>
                          <a:spcPts val="1200"/>
                        </a:spcAft>
                      </a:pPr>
                      <a:r>
                        <a:rPr lang="el-GR" sz="1200">
                          <a:effectLst/>
                          <a:latin typeface="Book Antiqua" panose="02040602050305030304" pitchFamily="18" charset="0"/>
                        </a:rPr>
                        <a:t>Ολοκλήρωση κατασκευής</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gn="ctr">
                        <a:lnSpc>
                          <a:spcPct val="115000"/>
                        </a:lnSpc>
                        <a:spcBef>
                          <a:spcPts val="1200"/>
                        </a:spcBef>
                        <a:spcAft>
                          <a:spcPts val="1200"/>
                        </a:spcAft>
                      </a:pPr>
                      <a:r>
                        <a:rPr lang="el-GR" sz="1200">
                          <a:effectLst/>
                          <a:latin typeface="Book Antiqua" panose="02040602050305030304" pitchFamily="18" charset="0"/>
                        </a:rPr>
                        <a:t>Εμπόδιο</a:t>
                      </a:r>
                      <a:endParaRPr lang="el-GR" sz="1400">
                        <a:effectLst/>
                        <a:latin typeface="Book Antiqua" panose="02040602050305030304" pitchFamily="18" charset="0"/>
                        <a:ea typeface="Calibri"/>
                        <a:cs typeface="Times New Roman"/>
                      </a:endParaRPr>
                    </a:p>
                  </a:txBody>
                  <a:tcPr marL="60960" marR="60960" marT="30480" marB="30480" anchor="ctr"/>
                </a:tc>
              </a:tr>
              <a:tr h="678783">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Γέφυρα Τεμπών</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dirty="0">
                          <a:effectLst/>
                          <a:latin typeface="Book Antiqua" panose="02040602050305030304" pitchFamily="18" charset="0"/>
                        </a:rPr>
                        <a:t>210</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dirty="0">
                          <a:effectLst/>
                          <a:latin typeface="Book Antiqua" panose="02040602050305030304" pitchFamily="18" charset="0"/>
                        </a:rPr>
                        <a:t>1959</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a:effectLst/>
                          <a:latin typeface="Book Antiqua" panose="02040602050305030304" pitchFamily="18" charset="0"/>
                        </a:rPr>
                        <a:t>1960</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Πηνειός </a:t>
                      </a:r>
                      <a:r>
                        <a:rPr lang="el-GR" sz="1000" u="none" strike="noStrike" dirty="0" smtClean="0">
                          <a:effectLst/>
                          <a:latin typeface="Book Antiqua" panose="02040602050305030304" pitchFamily="18" charset="0"/>
                        </a:rPr>
                        <a:t>ποταμός</a:t>
                      </a:r>
                      <a:r>
                        <a:rPr lang="el-GR" sz="1000" dirty="0">
                          <a:effectLst/>
                          <a:latin typeface="Book Antiqua" panose="02040602050305030304" pitchFamily="18" charset="0"/>
                        </a:rPr>
                        <a:t> και σιδηρ. γραμμή</a:t>
                      </a:r>
                      <a:endParaRPr lang="el-GR" sz="1400" dirty="0">
                        <a:effectLst/>
                        <a:latin typeface="Book Antiqua" panose="02040602050305030304" pitchFamily="18" charset="0"/>
                        <a:ea typeface="Calibri"/>
                        <a:cs typeface="Times New Roman"/>
                      </a:endParaRPr>
                    </a:p>
                  </a:txBody>
                  <a:tcPr marL="60960" marR="60960" marT="30480" marB="30480" anchor="ctr"/>
                </a:tc>
              </a:tr>
              <a:tr h="392380">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Γέφυρα Ευήνου</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a:effectLst/>
                          <a:latin typeface="Book Antiqua" panose="02040602050305030304" pitchFamily="18" charset="0"/>
                        </a:rPr>
                        <a:t>240</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dirty="0">
                          <a:effectLst/>
                          <a:latin typeface="Book Antiqua" panose="02040602050305030304" pitchFamily="18" charset="0"/>
                        </a:rPr>
                        <a:t>1965</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a:effectLst/>
                          <a:latin typeface="Book Antiqua" panose="02040602050305030304" pitchFamily="18" charset="0"/>
                        </a:rPr>
                        <a:t>1967</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Εύηνος ποταμός</a:t>
                      </a:r>
                      <a:endParaRPr lang="el-GR" sz="1400" dirty="0">
                        <a:effectLst/>
                        <a:latin typeface="Book Antiqua" panose="02040602050305030304" pitchFamily="18" charset="0"/>
                        <a:ea typeface="Calibri"/>
                        <a:cs typeface="Times New Roman"/>
                      </a:endParaRPr>
                    </a:p>
                  </a:txBody>
                  <a:tcPr marL="60960" marR="60960" marT="30480" marB="30480" anchor="ctr"/>
                </a:tc>
              </a:tr>
              <a:tr h="392380">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Γέφυρα Αλφειού</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a:effectLst/>
                          <a:latin typeface="Book Antiqua" panose="02040602050305030304" pitchFamily="18" charset="0"/>
                        </a:rPr>
                        <a:t>390</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dirty="0">
                          <a:effectLst/>
                          <a:latin typeface="Book Antiqua" panose="02040602050305030304" pitchFamily="18" charset="0"/>
                        </a:rPr>
                        <a:t>1960</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dirty="0">
                          <a:effectLst/>
                          <a:latin typeface="Book Antiqua" panose="02040602050305030304" pitchFamily="18" charset="0"/>
                        </a:rPr>
                        <a:t>1962</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Αλφειός ποταμός</a:t>
                      </a:r>
                      <a:endParaRPr lang="el-GR" sz="1400" dirty="0">
                        <a:effectLst/>
                        <a:latin typeface="Book Antiqua" panose="02040602050305030304" pitchFamily="18" charset="0"/>
                        <a:ea typeface="Calibri"/>
                        <a:cs typeface="Times New Roman"/>
                      </a:endParaRPr>
                    </a:p>
                  </a:txBody>
                  <a:tcPr marL="60960" marR="60960" marT="30480" marB="30480" anchor="ctr"/>
                </a:tc>
              </a:tr>
              <a:tr h="678783">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Γέφυρα Διδυμοτείχου</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a:effectLst/>
                          <a:latin typeface="Book Antiqua" panose="02040602050305030304" pitchFamily="18" charset="0"/>
                        </a:rPr>
                        <a:t>150</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dirty="0">
                          <a:effectLst/>
                          <a:latin typeface="Book Antiqua" panose="02040602050305030304" pitchFamily="18" charset="0"/>
                        </a:rPr>
                        <a:t>1960</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dirty="0">
                          <a:effectLst/>
                          <a:latin typeface="Book Antiqua" panose="02040602050305030304" pitchFamily="18" charset="0"/>
                        </a:rPr>
                        <a:t>1962</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Ερυθροπόταμος ποταμός</a:t>
                      </a:r>
                      <a:endParaRPr lang="el-GR" sz="1400" dirty="0">
                        <a:effectLst/>
                        <a:latin typeface="Book Antiqua" panose="02040602050305030304" pitchFamily="18" charset="0"/>
                        <a:ea typeface="Calibri"/>
                        <a:cs typeface="Times New Roman"/>
                      </a:endParaRPr>
                    </a:p>
                  </a:txBody>
                  <a:tcPr marL="60960" marR="60960" marT="30480" marB="30480" anchor="ctr"/>
                </a:tc>
              </a:tr>
              <a:tr h="678524">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Γέφυρα λίμνης Πολυφύτου</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a:effectLst/>
                          <a:latin typeface="Book Antiqua" panose="02040602050305030304" pitchFamily="18" charset="0"/>
                        </a:rPr>
                        <a:t>1372</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a:effectLst/>
                          <a:latin typeface="Book Antiqua" panose="02040602050305030304" pitchFamily="18" charset="0"/>
                        </a:rPr>
                        <a:t>1972</a:t>
                      </a:r>
                      <a:endParaRPr lang="el-GR" sz="140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dirty="0">
                          <a:effectLst/>
                          <a:latin typeface="Book Antiqua" panose="02040602050305030304" pitchFamily="18" charset="0"/>
                        </a:rPr>
                        <a:t>1975</a:t>
                      </a:r>
                      <a:endParaRPr lang="el-GR" sz="1400" dirty="0">
                        <a:effectLst/>
                        <a:latin typeface="Book Antiqua" panose="02040602050305030304" pitchFamily="18" charset="0"/>
                        <a:ea typeface="Calibri"/>
                        <a:cs typeface="Times New Roman"/>
                      </a:endParaRPr>
                    </a:p>
                  </a:txBody>
                  <a:tcPr marL="60960" marR="60960" marT="30480" marB="30480" anchor="ctr"/>
                </a:tc>
                <a:tc>
                  <a:txBody>
                    <a:bodyPr/>
                    <a:lstStyle/>
                    <a:p>
                      <a:pPr>
                        <a:lnSpc>
                          <a:spcPct val="115000"/>
                        </a:lnSpc>
                        <a:spcBef>
                          <a:spcPts val="1200"/>
                        </a:spcBef>
                        <a:spcAft>
                          <a:spcPts val="1200"/>
                        </a:spcAft>
                      </a:pPr>
                      <a:r>
                        <a:rPr lang="el-GR" sz="1000" u="none" strike="noStrike" dirty="0">
                          <a:effectLst/>
                          <a:latin typeface="Book Antiqua" panose="02040602050305030304" pitchFamily="18" charset="0"/>
                        </a:rPr>
                        <a:t>Λίμνη Πολυφύτου</a:t>
                      </a:r>
                      <a:endParaRPr lang="el-GR" sz="1400" dirty="0">
                        <a:effectLst/>
                        <a:latin typeface="Book Antiqua" panose="02040602050305030304" pitchFamily="18" charset="0"/>
                        <a:ea typeface="Calibri"/>
                        <a:cs typeface="Times New Roman"/>
                      </a:endParaRPr>
                    </a:p>
                  </a:txBody>
                  <a:tcPr marL="60960" marR="60960" marT="30480" marB="30480" anchor="ct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755650" y="836613"/>
          <a:ext cx="7488238" cy="5348287"/>
        </p:xfrm>
        <a:graphic>
          <a:graphicData uri="http://schemas.openxmlformats.org/drawingml/2006/table">
            <a:tbl>
              <a:tblPr firstRow="1" firstCol="1" bandRow="1">
                <a:tableStyleId>{5C22544A-7EE6-4342-B048-85BDC9FD1C3A}</a:tableStyleId>
              </a:tblPr>
              <a:tblGrid>
                <a:gridCol w="1497767"/>
                <a:gridCol w="1497767"/>
                <a:gridCol w="1497767"/>
                <a:gridCol w="1497767"/>
                <a:gridCol w="1497767"/>
              </a:tblGrid>
              <a:tr h="451830">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Γέφυρα Ρυμνίου</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a:effectLst/>
                          <a:latin typeface="Book Antiqua" panose="02040602050305030304" pitchFamily="18" charset="0"/>
                        </a:rPr>
                        <a:t>615</a:t>
                      </a:r>
                      <a:endParaRPr lang="el-GR" sz="140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a:effectLst/>
                          <a:latin typeface="Book Antiqua" panose="02040602050305030304" pitchFamily="18" charset="0"/>
                        </a:rPr>
                        <a:t>1972</a:t>
                      </a:r>
                      <a:endParaRPr lang="el-GR" sz="140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a:effectLst/>
                          <a:latin typeface="Book Antiqua" panose="02040602050305030304" pitchFamily="18" charset="0"/>
                        </a:rPr>
                        <a:t>1976</a:t>
                      </a:r>
                      <a:endParaRPr lang="el-GR" sz="140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Λίμνη Πολυφύτου</a:t>
                      </a:r>
                      <a:endParaRPr lang="el-GR" sz="1400" dirty="0">
                        <a:effectLst/>
                        <a:latin typeface="Book Antiqua" panose="02040602050305030304" pitchFamily="18" charset="0"/>
                        <a:ea typeface="Calibri"/>
                        <a:cs typeface="Times New Roman"/>
                      </a:endParaRPr>
                    </a:p>
                  </a:txBody>
                  <a:tcPr marL="49232" marR="49232" marT="24616" marB="24616" anchor="ctr"/>
                </a:tc>
              </a:tr>
              <a:tr h="451830">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Γέφυρα Τατάρνας</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dirty="0">
                          <a:effectLst/>
                          <a:latin typeface="Book Antiqua" panose="02040602050305030304" pitchFamily="18" charset="0"/>
                        </a:rPr>
                        <a:t>443,5</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a:effectLst/>
                          <a:latin typeface="Book Antiqua" panose="02040602050305030304" pitchFamily="18" charset="0"/>
                        </a:rPr>
                        <a:t>1965</a:t>
                      </a:r>
                      <a:endParaRPr lang="el-GR" sz="140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a:effectLst/>
                          <a:latin typeface="Book Antiqua" panose="02040602050305030304" pitchFamily="18" charset="0"/>
                        </a:rPr>
                        <a:t>1970</a:t>
                      </a:r>
                      <a:endParaRPr lang="el-GR" sz="140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Λίμνη Κρεμαστών</a:t>
                      </a:r>
                      <a:endParaRPr lang="el-GR" sz="1400" dirty="0">
                        <a:effectLst/>
                        <a:latin typeface="Book Antiqua" panose="02040602050305030304" pitchFamily="18" charset="0"/>
                        <a:ea typeface="Calibri"/>
                        <a:cs typeface="Times New Roman"/>
                      </a:endParaRPr>
                    </a:p>
                  </a:txBody>
                  <a:tcPr marL="49232" marR="49232" marT="24616" marB="24616" anchor="ctr"/>
                </a:tc>
              </a:tr>
              <a:tr h="581028">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Γέφυρα </a:t>
                      </a:r>
                      <a:r>
                        <a:rPr lang="el-GR" sz="1050" u="none" strike="noStrike" dirty="0" smtClean="0">
                          <a:effectLst/>
                          <a:latin typeface="Book Antiqua" panose="02040602050305030304" pitchFamily="18" charset="0"/>
                        </a:rPr>
                        <a:t>Επισκοπής</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dirty="0">
                          <a:effectLst/>
                          <a:latin typeface="Book Antiqua" panose="02040602050305030304" pitchFamily="18" charset="0"/>
                        </a:rPr>
                        <a:t>602</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dirty="0">
                          <a:effectLst/>
                          <a:latin typeface="Book Antiqua" panose="02040602050305030304" pitchFamily="18" charset="0"/>
                        </a:rPr>
                        <a:t>1964</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a:effectLst/>
                          <a:latin typeface="Book Antiqua" panose="02040602050305030304" pitchFamily="18" charset="0"/>
                        </a:rPr>
                        <a:t>1967</a:t>
                      </a:r>
                      <a:endParaRPr lang="el-GR" sz="140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Λίμνη Κρεμαστών</a:t>
                      </a:r>
                      <a:endParaRPr lang="el-GR" sz="1400" dirty="0">
                        <a:effectLst/>
                        <a:latin typeface="Book Antiqua" panose="02040602050305030304" pitchFamily="18" charset="0"/>
                        <a:ea typeface="Calibri"/>
                        <a:cs typeface="Times New Roman"/>
                      </a:endParaRPr>
                    </a:p>
                  </a:txBody>
                  <a:tcPr marL="49232" marR="49232" marT="24616" marB="24616" anchor="ctr"/>
                </a:tc>
              </a:tr>
              <a:tr h="581028">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Γέφυρα Χαρίλαος Τρικούπης</a:t>
                      </a:r>
                      <a:r>
                        <a:rPr lang="el-GR" sz="1050" dirty="0">
                          <a:effectLst/>
                          <a:latin typeface="Book Antiqua" panose="02040602050305030304" pitchFamily="18" charset="0"/>
                        </a:rPr>
                        <a:t> (Ρίου - Αντιρρίου)</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dirty="0">
                          <a:effectLst/>
                          <a:latin typeface="Book Antiqua" panose="02040602050305030304" pitchFamily="18" charset="0"/>
                        </a:rPr>
                        <a:t>2252</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dirty="0">
                          <a:effectLst/>
                          <a:latin typeface="Book Antiqua" panose="02040602050305030304" pitchFamily="18" charset="0"/>
                        </a:rPr>
                        <a:t>1998</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a:effectLst/>
                          <a:latin typeface="Book Antiqua" panose="02040602050305030304" pitchFamily="18" charset="0"/>
                        </a:rPr>
                        <a:t>2004</a:t>
                      </a:r>
                      <a:endParaRPr lang="el-GR" sz="140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Πατραϊκός </a:t>
                      </a:r>
                      <a:r>
                        <a:rPr lang="el-GR" sz="1050" u="none" strike="noStrike" dirty="0" smtClean="0">
                          <a:effectLst/>
                          <a:latin typeface="Book Antiqua" panose="02040602050305030304" pitchFamily="18" charset="0"/>
                        </a:rPr>
                        <a:t>κόλπος</a:t>
                      </a:r>
                      <a:endParaRPr lang="el-GR" sz="1400" dirty="0">
                        <a:effectLst/>
                        <a:latin typeface="Book Antiqua" panose="02040602050305030304" pitchFamily="18" charset="0"/>
                        <a:ea typeface="Calibri"/>
                        <a:cs typeface="Times New Roman"/>
                      </a:endParaRPr>
                    </a:p>
                  </a:txBody>
                  <a:tcPr marL="49232" marR="49232" marT="24616" marB="24616" anchor="ctr"/>
                </a:tc>
              </a:tr>
              <a:tr h="451830">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Υψηλή Γέφυρα Ευρίπου</a:t>
                      </a:r>
                      <a:r>
                        <a:rPr lang="el-GR" sz="1050" dirty="0">
                          <a:effectLst/>
                          <a:latin typeface="Book Antiqua" panose="02040602050305030304" pitchFamily="18" charset="0"/>
                        </a:rPr>
                        <a:t> (νέα)</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dirty="0">
                          <a:effectLst/>
                          <a:latin typeface="Book Antiqua" panose="02040602050305030304" pitchFamily="18" charset="0"/>
                        </a:rPr>
                        <a:t>450</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dirty="0">
                          <a:effectLst/>
                          <a:latin typeface="Book Antiqua" panose="02040602050305030304" pitchFamily="18" charset="0"/>
                        </a:rPr>
                        <a:t>1985</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a:effectLst/>
                          <a:latin typeface="Book Antiqua" panose="02040602050305030304" pitchFamily="18" charset="0"/>
                        </a:rPr>
                        <a:t>1992</a:t>
                      </a:r>
                      <a:endParaRPr lang="el-GR" sz="140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Στενό του Ευρίπου</a:t>
                      </a:r>
                      <a:endParaRPr lang="el-GR" sz="1400" dirty="0">
                        <a:effectLst/>
                        <a:latin typeface="Book Antiqua" panose="02040602050305030304" pitchFamily="18" charset="0"/>
                        <a:ea typeface="Calibri"/>
                        <a:cs typeface="Times New Roman"/>
                      </a:endParaRPr>
                    </a:p>
                  </a:txBody>
                  <a:tcPr marL="49232" marR="49232" marT="24616" marB="24616" anchor="ctr"/>
                </a:tc>
              </a:tr>
              <a:tr h="451830">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Γέφυρα Νέας Ποτίδαιας</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a:effectLst/>
                          <a:latin typeface="Book Antiqua" panose="02040602050305030304" pitchFamily="18" charset="0"/>
                        </a:rPr>
                        <a:t>165,5</a:t>
                      </a:r>
                      <a:endParaRPr lang="el-GR" sz="140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dirty="0">
                          <a:effectLst/>
                          <a:latin typeface="Book Antiqua" panose="02040602050305030304" pitchFamily="18" charset="0"/>
                        </a:rPr>
                        <a:t>1966</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a:effectLst/>
                          <a:latin typeface="Book Antiqua" panose="02040602050305030304" pitchFamily="18" charset="0"/>
                        </a:rPr>
                        <a:t>1970</a:t>
                      </a:r>
                      <a:endParaRPr lang="el-GR" sz="140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Διώρυγα Νέας Ποτίδαιας</a:t>
                      </a:r>
                      <a:endParaRPr lang="el-GR" sz="1400" dirty="0">
                        <a:effectLst/>
                        <a:latin typeface="Book Antiqua" panose="02040602050305030304" pitchFamily="18" charset="0"/>
                        <a:ea typeface="Calibri"/>
                        <a:cs typeface="Times New Roman"/>
                      </a:endParaRPr>
                    </a:p>
                  </a:txBody>
                  <a:tcPr marL="49232" marR="49232" marT="24616" marB="24616" anchor="ctr"/>
                </a:tc>
              </a:tr>
              <a:tr h="451830">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Γέφυρα Γιάννουλης</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a:effectLst/>
                          <a:latin typeface="Book Antiqua" panose="02040602050305030304" pitchFamily="18" charset="0"/>
                        </a:rPr>
                        <a:t>106</a:t>
                      </a:r>
                      <a:endParaRPr lang="el-GR" sz="140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a:effectLst/>
                          <a:latin typeface="Book Antiqua" panose="02040602050305030304" pitchFamily="18" charset="0"/>
                        </a:rPr>
                        <a:t>1958</a:t>
                      </a:r>
                      <a:endParaRPr lang="el-GR" sz="140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dirty="0">
                          <a:effectLst/>
                          <a:latin typeface="Book Antiqua" panose="02040602050305030304" pitchFamily="18" charset="0"/>
                        </a:rPr>
                        <a:t>1960</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Πηνειός ποταμός</a:t>
                      </a:r>
                      <a:endParaRPr lang="el-GR" sz="1400" dirty="0">
                        <a:effectLst/>
                        <a:latin typeface="Book Antiqua" panose="02040602050305030304" pitchFamily="18" charset="0"/>
                        <a:ea typeface="Calibri"/>
                        <a:cs typeface="Times New Roman"/>
                      </a:endParaRPr>
                    </a:p>
                  </a:txBody>
                  <a:tcPr marL="49232" marR="49232" marT="24616" marB="24616" anchor="ctr"/>
                </a:tc>
              </a:tr>
              <a:tr h="309188">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Γέφυρα Τοξοτών</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a:effectLst/>
                          <a:latin typeface="Book Antiqua" panose="02040602050305030304" pitchFamily="18" charset="0"/>
                        </a:rPr>
                        <a:t>227</a:t>
                      </a:r>
                      <a:endParaRPr lang="el-GR" sz="140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dirty="0">
                          <a:effectLst/>
                          <a:latin typeface="Book Antiqua" panose="02040602050305030304" pitchFamily="18" charset="0"/>
                        </a:rPr>
                        <a:t>19??</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a:effectLst/>
                          <a:latin typeface="Book Antiqua" panose="02040602050305030304" pitchFamily="18" charset="0"/>
                        </a:rPr>
                        <a:t>196?</a:t>
                      </a:r>
                      <a:endParaRPr lang="el-GR" sz="140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Νέστος </a:t>
                      </a:r>
                      <a:r>
                        <a:rPr lang="el-GR" sz="1050" u="none" strike="noStrike" dirty="0" smtClean="0">
                          <a:effectLst/>
                          <a:latin typeface="Book Antiqua" panose="02040602050305030304" pitchFamily="18" charset="0"/>
                        </a:rPr>
                        <a:t>ποταμός</a:t>
                      </a:r>
                      <a:endParaRPr lang="el-GR" sz="1400" dirty="0">
                        <a:effectLst/>
                        <a:latin typeface="Book Antiqua" panose="02040602050305030304" pitchFamily="18" charset="0"/>
                        <a:ea typeface="Calibri"/>
                        <a:cs typeface="Times New Roman"/>
                      </a:endParaRPr>
                    </a:p>
                  </a:txBody>
                  <a:tcPr marL="49232" marR="49232" marT="24616" marB="24616" anchor="ctr"/>
                </a:tc>
              </a:tr>
              <a:tr h="451830">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Γέφυρα Αξιούπολης</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a:effectLst/>
                          <a:latin typeface="Book Antiqua" panose="02040602050305030304" pitchFamily="18" charset="0"/>
                        </a:rPr>
                        <a:t>322</a:t>
                      </a:r>
                      <a:endParaRPr lang="el-GR" sz="140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a:effectLst/>
                          <a:latin typeface="Book Antiqua" panose="02040602050305030304" pitchFamily="18" charset="0"/>
                        </a:rPr>
                        <a:t>1957</a:t>
                      </a:r>
                      <a:endParaRPr lang="el-GR" sz="140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dirty="0">
                          <a:effectLst/>
                          <a:latin typeface="Book Antiqua" panose="02040602050305030304" pitchFamily="18" charset="0"/>
                        </a:rPr>
                        <a:t>1959</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Αξιός ποταμός</a:t>
                      </a:r>
                      <a:endParaRPr lang="el-GR" sz="1400" dirty="0">
                        <a:effectLst/>
                        <a:latin typeface="Book Antiqua" panose="02040602050305030304" pitchFamily="18" charset="0"/>
                        <a:ea typeface="Calibri"/>
                        <a:cs typeface="Times New Roman"/>
                      </a:endParaRPr>
                    </a:p>
                  </a:txBody>
                  <a:tcPr marL="49232" marR="49232" marT="24616" marB="24616" anchor="ctr"/>
                </a:tc>
              </a:tr>
              <a:tr h="451830">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Γέφυρα Σελινούντος</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a:effectLst/>
                          <a:latin typeface="Book Antiqua" panose="02040602050305030304" pitchFamily="18" charset="0"/>
                        </a:rPr>
                        <a:t>120</a:t>
                      </a:r>
                      <a:endParaRPr lang="el-GR" sz="140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a:effectLst/>
                          <a:latin typeface="Book Antiqua" panose="02040602050305030304" pitchFamily="18" charset="0"/>
                        </a:rPr>
                        <a:t>195?</a:t>
                      </a:r>
                      <a:endParaRPr lang="el-GR" sz="140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dirty="0">
                          <a:effectLst/>
                          <a:latin typeface="Book Antiqua" panose="02040602050305030304" pitchFamily="18" charset="0"/>
                        </a:rPr>
                        <a:t>19??</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Σελινούς ποταμός</a:t>
                      </a:r>
                      <a:endParaRPr lang="el-GR" sz="1400" dirty="0">
                        <a:effectLst/>
                        <a:latin typeface="Book Antiqua" panose="02040602050305030304" pitchFamily="18" charset="0"/>
                        <a:ea typeface="Calibri"/>
                        <a:cs typeface="Times New Roman"/>
                      </a:endParaRPr>
                    </a:p>
                  </a:txBody>
                  <a:tcPr marL="49232" marR="49232" marT="24616" marB="24616" anchor="ctr"/>
                </a:tc>
              </a:tr>
              <a:tr h="242708">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Γεφύρι </a:t>
                      </a:r>
                      <a:r>
                        <a:rPr lang="el-GR" sz="1050" u="none" strike="noStrike" dirty="0" smtClean="0">
                          <a:effectLst/>
                          <a:latin typeface="Book Antiqua" panose="02040602050305030304" pitchFamily="18" charset="0"/>
                        </a:rPr>
                        <a:t>της</a:t>
                      </a:r>
                      <a:r>
                        <a:rPr lang="el-GR" sz="1050" u="none" strike="noStrike" baseline="0" dirty="0" smtClean="0">
                          <a:effectLst/>
                          <a:latin typeface="Book Antiqua" panose="02040602050305030304" pitchFamily="18" charset="0"/>
                        </a:rPr>
                        <a:t> Άρτας</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a:effectLst/>
                          <a:latin typeface="Book Antiqua" panose="02040602050305030304" pitchFamily="18" charset="0"/>
                        </a:rPr>
                        <a:t>138</a:t>
                      </a:r>
                      <a:endParaRPr lang="el-GR" sz="140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a:effectLst/>
                          <a:latin typeface="Book Antiqua" panose="02040602050305030304" pitchFamily="18" charset="0"/>
                        </a:rPr>
                        <a:t>1958</a:t>
                      </a:r>
                      <a:endParaRPr lang="el-GR" sz="140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dirty="0">
                          <a:effectLst/>
                          <a:latin typeface="Book Antiqua" panose="02040602050305030304" pitchFamily="18" charset="0"/>
                        </a:rPr>
                        <a:t>1959</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Άραχθος ποταμός</a:t>
                      </a:r>
                      <a:endParaRPr lang="el-GR" sz="1400" dirty="0">
                        <a:effectLst/>
                        <a:latin typeface="Book Antiqua" panose="02040602050305030304" pitchFamily="18" charset="0"/>
                        <a:ea typeface="Calibri"/>
                        <a:cs typeface="Times New Roman"/>
                      </a:endParaRPr>
                    </a:p>
                  </a:txBody>
                  <a:tcPr marL="49232" marR="49232" marT="24616" marB="24616" anchor="ctr"/>
                </a:tc>
              </a:tr>
              <a:tr h="451830">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Γέφυρα Στρυμονικού</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a:effectLst/>
                          <a:latin typeface="Book Antiqua" panose="02040602050305030304" pitchFamily="18" charset="0"/>
                        </a:rPr>
                        <a:t>470,5</a:t>
                      </a:r>
                      <a:endParaRPr lang="el-GR" sz="140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a:effectLst/>
                          <a:latin typeface="Book Antiqua" panose="02040602050305030304" pitchFamily="18" charset="0"/>
                        </a:rPr>
                        <a:t>1964</a:t>
                      </a:r>
                      <a:endParaRPr lang="el-GR" sz="140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dirty="0">
                          <a:effectLst/>
                          <a:latin typeface="Book Antiqua" panose="02040602050305030304" pitchFamily="18" charset="0"/>
                        </a:rPr>
                        <a:t>1968</a:t>
                      </a:r>
                      <a:endParaRPr lang="el-GR" sz="1400" dirty="0">
                        <a:effectLst/>
                        <a:latin typeface="Book Antiqua" panose="02040602050305030304" pitchFamily="18" charset="0"/>
                        <a:ea typeface="Calibri"/>
                        <a:cs typeface="Times New Roman"/>
                      </a:endParaRPr>
                    </a:p>
                  </a:txBody>
                  <a:tcPr marL="49232" marR="49232" marT="24616" marB="24616" anchor="ctr"/>
                </a:tc>
                <a:tc>
                  <a:txBody>
                    <a:bodyPr/>
                    <a:lstStyle/>
                    <a:p>
                      <a:pPr>
                        <a:lnSpc>
                          <a:spcPct val="115000"/>
                        </a:lnSpc>
                        <a:spcBef>
                          <a:spcPts val="1200"/>
                        </a:spcBef>
                        <a:spcAft>
                          <a:spcPts val="1200"/>
                        </a:spcAft>
                      </a:pPr>
                      <a:r>
                        <a:rPr lang="el-GR" sz="1050" u="none" strike="noStrike" dirty="0">
                          <a:effectLst/>
                          <a:latin typeface="Book Antiqua" panose="02040602050305030304" pitchFamily="18" charset="0"/>
                        </a:rPr>
                        <a:t>Στρυμόνας ποταμός</a:t>
                      </a:r>
                      <a:endParaRPr lang="el-GR" sz="1400" dirty="0">
                        <a:effectLst/>
                        <a:latin typeface="Book Antiqua" panose="02040602050305030304" pitchFamily="18" charset="0"/>
                        <a:ea typeface="Calibri"/>
                        <a:cs typeface="Times New Roman"/>
                      </a:endParaRPr>
                    </a:p>
                  </a:txBody>
                  <a:tcPr marL="49232" marR="49232" marT="24616" marB="24616" anchor="ct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127</TotalTime>
  <Words>1740</Words>
  <Application>Microsoft Office PowerPoint</Application>
  <PresentationFormat>On-screen Show (4:3)</PresentationFormat>
  <Paragraphs>226</Paragraphs>
  <Slides>20</Slides>
  <Notes>1</Notes>
  <HiddenSlides>0</HiddenSlides>
  <MMClips>0</MMClips>
  <ScaleCrop>false</ScaleCrop>
  <HeadingPairs>
    <vt:vector size="6" baseType="variant">
      <vt:variant>
        <vt:lpstr>Γραμματοσειρές που χρησιμοποιούνται</vt:lpstr>
      </vt:variant>
      <vt:variant>
        <vt:i4>6</vt:i4>
      </vt:variant>
      <vt:variant>
        <vt:lpstr>Πρότυπο σχεδίασης</vt:lpstr>
      </vt:variant>
      <vt:variant>
        <vt:i4>4</vt:i4>
      </vt:variant>
      <vt:variant>
        <vt:lpstr>Τίτλοι διαφανειών</vt:lpstr>
      </vt:variant>
      <vt:variant>
        <vt:i4>20</vt:i4>
      </vt:variant>
    </vt:vector>
  </HeadingPairs>
  <TitlesOfParts>
    <vt:vector size="30" baseType="lpstr">
      <vt:lpstr>Century Gothic</vt:lpstr>
      <vt:lpstr>Arial</vt:lpstr>
      <vt:lpstr>Wingdings 2</vt:lpstr>
      <vt:lpstr>Calibri</vt:lpstr>
      <vt:lpstr>Book Antiqua</vt:lpstr>
      <vt:lpstr>Times New Roman</vt:lpstr>
      <vt:lpstr>Austin</vt:lpstr>
      <vt:lpstr>Austin</vt:lpstr>
      <vt:lpstr>Austin</vt:lpstr>
      <vt:lpstr>Austin</vt:lpstr>
      <vt:lpstr>«Μονοπάτια και πέτρινα γεφύρια του χθες, οδικό δίκτυο και γέφυρες της σύγχρονης Ελλάδας» </vt:lpstr>
      <vt:lpstr>Συμμετέχοντες μαθητές</vt:lpstr>
      <vt:lpstr>          Kατασκευή των γεφυρών  </vt:lpstr>
      <vt:lpstr>Πρώτη φάση</vt:lpstr>
      <vt:lpstr>Δεύτερη φάση </vt:lpstr>
      <vt:lpstr>            Δεύτερη φάση </vt:lpstr>
      <vt:lpstr>Τρίτη φάση </vt:lpstr>
      <vt:lpstr>Πληροφορίες για διάφορα γεφύρια της Ελλάδας</vt:lpstr>
      <vt:lpstr>Διαφάνεια 9</vt:lpstr>
      <vt:lpstr>Διαφάνεια 10</vt:lpstr>
      <vt:lpstr>      Τέσσερα σημαντικά γεφύρια στο Νομό Ιωαννίνων 1/4  </vt:lpstr>
      <vt:lpstr>      Τέσσερα σημαντικά γεφύρια στο Νομό Ιωαννίνων 2/4 </vt:lpstr>
      <vt:lpstr>      Τέσσερα σημαντικά γεφύρια στο Νομό Ιωαννίνων 3/4 </vt:lpstr>
      <vt:lpstr>      Τέσσερα σημαντικά γεφύρια στο Νομό Ιωαννίνων 4/4 </vt:lpstr>
      <vt:lpstr>Επίδραση του ανθρώπου στο περιβάλλον 1/3</vt:lpstr>
      <vt:lpstr>Επίδραση του ανθρώπου στο περιβάλλον 2/3</vt:lpstr>
      <vt:lpstr>Επίδραση του ανθρώπου στο περιβάλλον 3/3</vt:lpstr>
      <vt:lpstr>Κατανόηση της σημασίας του οδικού δικτύου και των γεφυρών 1/3</vt:lpstr>
      <vt:lpstr>Κατανόηση της σημασίας του οδικού δικτύου και των γεφυρών 2/3</vt:lpstr>
      <vt:lpstr>Κατανόηση της σημασίας του οδικού δικτύου και των γεφυρών 3/3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ARCHIPC TEI STEREAS ELLADAS</dc:creator>
  <cp:lastModifiedBy>ΔΙΕΥΘΥΝΤΗΣ</cp:lastModifiedBy>
  <cp:revision>13</cp:revision>
  <dcterms:created xsi:type="dcterms:W3CDTF">2017-05-23T18:37:23Z</dcterms:created>
  <dcterms:modified xsi:type="dcterms:W3CDTF">2017-06-16T08:59:35Z</dcterms:modified>
</cp:coreProperties>
</file>