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8" r:id="rId5"/>
    <p:sldId id="259" r:id="rId6"/>
    <p:sldId id="266" r:id="rId7"/>
    <p:sldId id="260" r:id="rId8"/>
    <p:sldId id="267" r:id="rId9"/>
    <p:sldId id="268" r:id="rId10"/>
    <p:sldId id="270" r:id="rId11"/>
    <p:sldId id="269" r:id="rId12"/>
    <p:sldId id="264" r:id="rId13"/>
    <p:sldId id="265" r:id="rId14"/>
    <p:sldId id="261" r:id="rId15"/>
    <p:sldId id="271" r:id="rId16"/>
    <p:sldId id="273" r:id="rId17"/>
    <p:sldId id="274" r:id="rId1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6"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4" name="6 - Ορθογώνιο"/>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 Ορθογώνιο"/>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 Ορθογώνιο"/>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7" name="27 - Θέση ημερομηνίας"/>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DDF25D11-8CB0-4222-BF4B-F8826DF2B5C2}" type="datetimeFigureOut">
              <a:rPr lang="el-GR"/>
              <a:pPr>
                <a:defRPr/>
              </a:pPr>
              <a:t>16/06/17</a:t>
            </a:fld>
            <a:endParaRPr lang="el-GR"/>
          </a:p>
        </p:txBody>
      </p:sp>
      <p:sp>
        <p:nvSpPr>
          <p:cNvPr id="10" name="16 - Θέση υποσέλιδου"/>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l-GR"/>
          </a:p>
        </p:txBody>
      </p:sp>
      <p:sp>
        <p:nvSpPr>
          <p:cNvPr id="11" name="28 - Θέση αριθμού διαφάνειας"/>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FB4B96B6-CECE-40FC-B753-C72315E3377B}"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B458639E-5656-42E2-B2F4-ADAF762209C5}" type="datetimeFigureOut">
              <a:rPr lang="el-GR"/>
              <a:pPr>
                <a:defRPr/>
              </a:pPr>
              <a:t>16/06/17</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E2B19A7F-E05C-42E7-A6CE-8CF12A66ED31}"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6 - Ορθογώνιο"/>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 Κατακόρυφος τίτλος"/>
          <p:cNvSpPr>
            <a:spLocks noGrp="1"/>
          </p:cNvSpPr>
          <p:nvPr>
            <p:ph type="title" orient="vert"/>
          </p:nvPr>
        </p:nvSpPr>
        <p:spPr>
          <a:xfrm>
            <a:off x="6553200" y="609600"/>
            <a:ext cx="2057400" cy="55165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a:xfrm>
            <a:off x="6553200" y="6248400"/>
            <a:ext cx="2209800" cy="365125"/>
          </a:xfrm>
        </p:spPr>
        <p:txBody>
          <a:bodyPr/>
          <a:lstStyle>
            <a:lvl1pPr>
              <a:defRPr/>
            </a:lvl1pPr>
          </a:lstStyle>
          <a:p>
            <a:pPr>
              <a:defRPr/>
            </a:pPr>
            <a:fld id="{32A58933-7ACC-4200-AC7B-C6DD3D7B4F1E}" type="datetimeFigureOut">
              <a:rPr lang="el-GR"/>
              <a:pPr>
                <a:defRPr/>
              </a:pPr>
              <a:t>16/06/17</a:t>
            </a:fld>
            <a:endParaRPr lang="el-GR"/>
          </a:p>
        </p:txBody>
      </p:sp>
      <p:sp>
        <p:nvSpPr>
          <p:cNvPr id="8" name="4 - Θέση υποσέλιδου"/>
          <p:cNvSpPr>
            <a:spLocks noGrp="1"/>
          </p:cNvSpPr>
          <p:nvPr>
            <p:ph type="ftr" sz="quarter" idx="11"/>
          </p:nvPr>
        </p:nvSpPr>
        <p:spPr>
          <a:xfrm>
            <a:off x="457200" y="6248400"/>
            <a:ext cx="5573713" cy="365125"/>
          </a:xfrm>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a:xfrm rot="5400000">
            <a:off x="5989638" y="144462"/>
            <a:ext cx="533400" cy="244475"/>
          </a:xfrm>
        </p:spPr>
        <p:txBody>
          <a:bodyPr/>
          <a:lstStyle>
            <a:lvl1pPr>
              <a:defRPr/>
            </a:lvl1pPr>
          </a:lstStyle>
          <a:p>
            <a:pPr>
              <a:defRPr/>
            </a:pPr>
            <a:fld id="{00AAB0FF-C9AC-4C5A-AE44-00674D2A5E6C}"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612648" y="1600200"/>
            <a:ext cx="81534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94B4F1D4-F752-4892-824E-FDD5B2AE4413}" type="datetimeFigureOut">
              <a:rPr lang="el-GR"/>
              <a:pPr>
                <a:defRPr/>
              </a:pPr>
              <a:t>16/06/17</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6D67832B-720D-4F58-AD99-108A66A73F24}"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4"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ειμένου"/>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l-GR" smtClean="0"/>
              <a:t>Kλικ για επεξεργασία του τίτλου</a:t>
            </a:r>
            <a:endParaRPr lang="en-US"/>
          </a:p>
        </p:txBody>
      </p:sp>
      <p:sp>
        <p:nvSpPr>
          <p:cNvPr id="7" name="11 - Θέση ημερομηνίας"/>
          <p:cNvSpPr>
            <a:spLocks noGrp="1"/>
          </p:cNvSpPr>
          <p:nvPr>
            <p:ph type="dt" sz="half" idx="10"/>
          </p:nvPr>
        </p:nvSpPr>
        <p:spPr/>
        <p:txBody>
          <a:bodyPr/>
          <a:lstStyle>
            <a:lvl1pPr>
              <a:defRPr/>
            </a:lvl1pPr>
          </a:lstStyle>
          <a:p>
            <a:pPr>
              <a:defRPr/>
            </a:pPr>
            <a:fld id="{CD88C04D-AE10-4EE5-8844-2742A06B74BF}" type="datetimeFigureOut">
              <a:rPr lang="el-GR"/>
              <a:pPr>
                <a:defRPr/>
              </a:pPr>
              <a:t>16/06/17</a:t>
            </a:fld>
            <a:endParaRPr lang="el-GR"/>
          </a:p>
        </p:txBody>
      </p:sp>
      <p:sp>
        <p:nvSpPr>
          <p:cNvPr id="8" name="12 - Θέση αριθμού διαφάνειας"/>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FBFF88DE-69BC-4666-BC9B-B4A773C02DD0}" type="slidenum">
              <a:rPr lang="el-GR"/>
              <a:pPr>
                <a:defRPr/>
              </a:pPr>
              <a:t>‹#›</a:t>
            </a:fld>
            <a:endParaRPr lang="el-GR"/>
          </a:p>
        </p:txBody>
      </p:sp>
      <p:sp>
        <p:nvSpPr>
          <p:cNvPr id="9" name="13 - Θέση υποσέλιδου"/>
          <p:cNvSpPr>
            <a:spLocks noGrp="1"/>
          </p:cNvSpPr>
          <p:nvPr>
            <p:ph type="ftr" sz="quarter" idx="12"/>
          </p:nvPr>
        </p:nvSpPr>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609600"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844901"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7 - Θέση ημερομηνίας"/>
          <p:cNvSpPr>
            <a:spLocks noGrp="1"/>
          </p:cNvSpPr>
          <p:nvPr>
            <p:ph type="dt" sz="half" idx="10"/>
          </p:nvPr>
        </p:nvSpPr>
        <p:spPr/>
        <p:txBody>
          <a:bodyPr rtlCol="0"/>
          <a:lstStyle>
            <a:lvl1pPr>
              <a:defRPr/>
            </a:lvl1pPr>
          </a:lstStyle>
          <a:p>
            <a:pPr>
              <a:defRPr/>
            </a:pPr>
            <a:fld id="{585E0D77-23A0-4A4B-B2A9-F5AC97A46BF8}" type="datetimeFigureOut">
              <a:rPr lang="el-GR"/>
              <a:pPr>
                <a:defRPr/>
              </a:pPr>
              <a:t>16/06/17</a:t>
            </a:fld>
            <a:endParaRPr lang="el-GR"/>
          </a:p>
        </p:txBody>
      </p:sp>
      <p:sp>
        <p:nvSpPr>
          <p:cNvPr id="6" name="9 - Θέση αριθμού διαφάνειας"/>
          <p:cNvSpPr>
            <a:spLocks noGrp="1"/>
          </p:cNvSpPr>
          <p:nvPr>
            <p:ph type="sldNum" sz="quarter" idx="11"/>
          </p:nvPr>
        </p:nvSpPr>
        <p:spPr/>
        <p:txBody>
          <a:bodyPr rtlCol="0"/>
          <a:lstStyle>
            <a:lvl1pPr>
              <a:defRPr/>
            </a:lvl1pPr>
          </a:lstStyle>
          <a:p>
            <a:pPr>
              <a:defRPr/>
            </a:pPr>
            <a:fld id="{3280BB68-EC6E-49B1-BAB6-CD79793C2871}" type="slidenum">
              <a:rPr lang="el-GR"/>
              <a:pPr>
                <a:defRPr/>
              </a:pPr>
              <a:t>‹#›</a:t>
            </a:fld>
            <a:endParaRPr lang="el-GR"/>
          </a:p>
        </p:txBody>
      </p:sp>
      <p:sp>
        <p:nvSpPr>
          <p:cNvPr id="7" name="11 - Θέση υποσέλιδου"/>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609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800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9 - Θέση ημερομηνίας"/>
          <p:cNvSpPr>
            <a:spLocks noGrp="1"/>
          </p:cNvSpPr>
          <p:nvPr>
            <p:ph type="dt" sz="half" idx="10"/>
          </p:nvPr>
        </p:nvSpPr>
        <p:spPr/>
        <p:txBody>
          <a:bodyPr rtlCol="0"/>
          <a:lstStyle>
            <a:lvl1pPr>
              <a:defRPr/>
            </a:lvl1pPr>
          </a:lstStyle>
          <a:p>
            <a:pPr>
              <a:defRPr/>
            </a:pPr>
            <a:fld id="{29372158-C55F-4FA5-94AB-645F4608855D}" type="datetimeFigureOut">
              <a:rPr lang="el-GR"/>
              <a:pPr>
                <a:defRPr/>
              </a:pPr>
              <a:t>16/06/17</a:t>
            </a:fld>
            <a:endParaRPr lang="el-GR"/>
          </a:p>
        </p:txBody>
      </p:sp>
      <p:sp>
        <p:nvSpPr>
          <p:cNvPr id="8" name="11 - Θέση αριθμού διαφάνειας"/>
          <p:cNvSpPr>
            <a:spLocks noGrp="1"/>
          </p:cNvSpPr>
          <p:nvPr>
            <p:ph type="sldNum" sz="quarter" idx="11"/>
          </p:nvPr>
        </p:nvSpPr>
        <p:spPr/>
        <p:txBody>
          <a:bodyPr rtlCol="0"/>
          <a:lstStyle>
            <a:lvl1pPr>
              <a:defRPr/>
            </a:lvl1pPr>
          </a:lstStyle>
          <a:p>
            <a:pPr>
              <a:defRPr/>
            </a:pPr>
            <a:fld id="{451BAEB6-2824-41D1-8E72-AC007763E5EC}" type="slidenum">
              <a:rPr lang="el-GR"/>
              <a:pPr>
                <a:defRPr/>
              </a:pPr>
              <a:t>‹#›</a:t>
            </a:fld>
            <a:endParaRPr lang="el-GR"/>
          </a:p>
        </p:txBody>
      </p:sp>
      <p:sp>
        <p:nvSpPr>
          <p:cNvPr id="9" name="13 - Θέση υποσέλιδου"/>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19540A6D-6959-41B4-9AD7-CDBC099341AA}" type="datetimeFigureOut">
              <a:rPr lang="el-GR"/>
              <a:pPr>
                <a:defRPr/>
              </a:pPr>
              <a:t>16/06/17</a:t>
            </a:fld>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BF1A3624-8600-4D3D-82AD-65D9F1056634}"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fld id="{11E12739-606D-4CA6-BC67-8A5BC4144BCF}" type="datetimeFigureOut">
              <a:rPr lang="el-GR"/>
              <a:pPr>
                <a:defRPr/>
              </a:pPr>
              <a:t>16/06/17</a:t>
            </a:fld>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54360F6-2F2E-4F13-B348-0781FD0332C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lstStyle>
            <a:lvl1pPr algn="l">
              <a:buNone/>
              <a:defRPr sz="44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FA5FA72B-29E8-47B1-92C0-99639D0D11EE}" type="datetimeFigureOut">
              <a:rPr lang="el-GR"/>
              <a:pPr>
                <a:defRPr/>
              </a:pPr>
              <a:t>16/06/17</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8517EEBD-33BD-4EAC-A396-596452B1FC9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5" name="7 - Ορθογώνιο"/>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Ορθογώνιο"/>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0 - Ορθογώνιο"/>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11 - Θέση ημερομηνίας"/>
          <p:cNvSpPr>
            <a:spLocks noGrp="1"/>
          </p:cNvSpPr>
          <p:nvPr>
            <p:ph type="dt" sz="half" idx="10"/>
          </p:nvPr>
        </p:nvSpPr>
        <p:spPr>
          <a:xfrm>
            <a:off x="6248400" y="6248400"/>
            <a:ext cx="2667000" cy="365125"/>
          </a:xfrm>
        </p:spPr>
        <p:txBody>
          <a:bodyPr rtlCol="0"/>
          <a:lstStyle>
            <a:lvl1pPr>
              <a:defRPr/>
            </a:lvl1pPr>
          </a:lstStyle>
          <a:p>
            <a:pPr>
              <a:defRPr/>
            </a:pPr>
            <a:fld id="{AD8840E6-C1B5-40C4-B469-B92D870742F0}" type="datetimeFigureOut">
              <a:rPr lang="el-GR"/>
              <a:pPr>
                <a:defRPr/>
              </a:pPr>
              <a:t>16/06/17</a:t>
            </a:fld>
            <a:endParaRPr lang="el-GR"/>
          </a:p>
        </p:txBody>
      </p:sp>
      <p:sp>
        <p:nvSpPr>
          <p:cNvPr id="10" name="12 - Θέση αριθμού διαφάνειας"/>
          <p:cNvSpPr>
            <a:spLocks noGrp="1"/>
          </p:cNvSpPr>
          <p:nvPr>
            <p:ph type="sldNum" sz="quarter" idx="11"/>
          </p:nvPr>
        </p:nvSpPr>
        <p:spPr>
          <a:xfrm>
            <a:off x="0" y="4667250"/>
            <a:ext cx="1447800" cy="663575"/>
          </a:xfrm>
        </p:spPr>
        <p:txBody>
          <a:bodyPr rtlCol="0"/>
          <a:lstStyle>
            <a:lvl1pPr>
              <a:defRPr sz="2800" smtClean="0"/>
            </a:lvl1pPr>
          </a:lstStyle>
          <a:p>
            <a:pPr>
              <a:defRPr/>
            </a:pPr>
            <a:fld id="{C57AC411-96F9-4F3C-8186-D04F0AB11E0B}" type="slidenum">
              <a:rPr lang="el-GR"/>
              <a:pPr>
                <a:defRPr/>
              </a:pPr>
              <a:t>‹#›</a:t>
            </a:fld>
            <a:endParaRPr lang="el-GR"/>
          </a:p>
        </p:txBody>
      </p:sp>
      <p:sp>
        <p:nvSpPr>
          <p:cNvPr id="11" name="13 - Θέση υποσέλιδου"/>
          <p:cNvSpPr>
            <a:spLocks noGrp="1"/>
          </p:cNvSpPr>
          <p:nvPr>
            <p:ph type="ftr" sz="quarter" idx="12"/>
          </p:nvPr>
        </p:nvSpPr>
        <p:spPr>
          <a:xfrm>
            <a:off x="1600200" y="6248400"/>
            <a:ext cx="4572000" cy="365125"/>
          </a:xfrm>
        </p:spPr>
        <p:txBody>
          <a:bodyPr rtlCol="0"/>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 Θέση τίτλου"/>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12 - Θέση κειμένου"/>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E1332A02-464B-4008-A900-A2CDD3316C76}" type="datetimeFigureOut">
              <a:rPr lang="el-GR"/>
              <a:pPr>
                <a:defRPr/>
              </a:pPr>
              <a:t>16/06/17</a:t>
            </a:fld>
            <a:endParaRPr lang="el-GR"/>
          </a:p>
        </p:txBody>
      </p:sp>
      <p:sp>
        <p:nvSpPr>
          <p:cNvPr id="3" name="2 - Θέση υποσέλιδου"/>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l-GR"/>
          </a:p>
        </p:txBody>
      </p:sp>
      <p:sp>
        <p:nvSpPr>
          <p:cNvPr id="7" name="6 - Ορθογώνιο"/>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Ορθογώνιο"/>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 Ορθογώνιο"/>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 Θέση αριθμού διαφάνειας"/>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5D496B18-C34C-402A-9871-9996167BE4D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0" r:id="rId6"/>
    <p:sldLayoutId id="2147483676" r:id="rId7"/>
    <p:sldLayoutId id="2147483669" r:id="rId8"/>
    <p:sldLayoutId id="2147483677" r:id="rId9"/>
    <p:sldLayoutId id="2147483668" r:id="rId10"/>
    <p:sldLayoutId id="2147483678"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58888" y="0"/>
            <a:ext cx="6477000" cy="1828800"/>
          </a:xfrm>
        </p:spPr>
        <p:txBody>
          <a:bodyPr>
            <a:normAutofit/>
          </a:bodyPr>
          <a:lstStyle/>
          <a:p>
            <a:pPr algn="ctr" fontAlgn="auto">
              <a:spcAft>
                <a:spcPts val="0"/>
              </a:spcAft>
              <a:defRPr/>
            </a:pPr>
            <a:r>
              <a:rPr lang="el-GR" dirty="0" smtClean="0"/>
              <a:t>Γυμναςιο ν. περαμου</a:t>
            </a:r>
            <a:br>
              <a:rPr lang="el-GR" dirty="0" smtClean="0"/>
            </a:br>
            <a:endParaRPr lang="el-GR" dirty="0"/>
          </a:p>
        </p:txBody>
      </p:sp>
      <p:sp>
        <p:nvSpPr>
          <p:cNvPr id="3" name="2 - Υπότιτλος"/>
          <p:cNvSpPr>
            <a:spLocks noGrp="1"/>
          </p:cNvSpPr>
          <p:nvPr>
            <p:ph type="subTitle" idx="1"/>
          </p:nvPr>
        </p:nvSpPr>
        <p:spPr>
          <a:xfrm>
            <a:off x="0" y="1412875"/>
            <a:ext cx="9144000" cy="5445125"/>
          </a:xfrm>
        </p:spPr>
        <p:txBody>
          <a:bodyPr/>
          <a:lstStyle/>
          <a:p>
            <a:pPr algn="ctr"/>
            <a:r>
              <a:rPr lang="el-GR" smtClean="0"/>
              <a:t>Σχολικό Έτος</a:t>
            </a:r>
            <a:r>
              <a:rPr lang="en-US" smtClean="0"/>
              <a:t>: 2016-2017</a:t>
            </a:r>
          </a:p>
          <a:p>
            <a:pPr algn="ctr"/>
            <a:r>
              <a:rPr lang="el-GR" smtClean="0"/>
              <a:t>Πρόγραμμα Περιβαλλοντικής Εκπαίδευσης</a:t>
            </a:r>
          </a:p>
          <a:p>
            <a:pPr algn="ctr"/>
            <a:r>
              <a:rPr lang="el-GR" smtClean="0"/>
              <a:t>Τίτλος Προγράμματος</a:t>
            </a:r>
            <a:r>
              <a:rPr lang="en-US" smtClean="0"/>
              <a:t>:</a:t>
            </a:r>
            <a:r>
              <a:rPr lang="el-GR" smtClean="0"/>
              <a:t> «Δόμηση-άνθρωπος- περιβάλλον, από την ορεινή Ήπειρο του χθες ως την σύγχρονη ανάγκη του σήμερα για οικολογική δόμηση»</a:t>
            </a:r>
          </a:p>
          <a:p>
            <a:pPr algn="ctr"/>
            <a:r>
              <a:rPr lang="el-GR" smtClean="0"/>
              <a:t>Θεματολογία</a:t>
            </a:r>
            <a:r>
              <a:rPr lang="en-US" smtClean="0"/>
              <a:t>: </a:t>
            </a:r>
            <a:r>
              <a:rPr lang="el-GR" smtClean="0"/>
              <a:t>Ανθρωπογενές Περιβάλλον </a:t>
            </a:r>
          </a:p>
          <a:p>
            <a:endParaRPr lang="el-GR" smtClean="0"/>
          </a:p>
          <a:p>
            <a:endParaRPr lang="el-GR" smtClean="0"/>
          </a:p>
          <a:p>
            <a:endParaRPr lang="el-GR" smtClean="0"/>
          </a:p>
          <a:p>
            <a:endParaRPr lang="el-GR" smtClean="0"/>
          </a:p>
          <a:p>
            <a:r>
              <a:rPr lang="el-GR" smtClean="0"/>
              <a:t> Τάξεις</a:t>
            </a:r>
            <a:r>
              <a:rPr lang="en-US" smtClean="0"/>
              <a:t>: </a:t>
            </a:r>
            <a:r>
              <a:rPr lang="el-GR" smtClean="0"/>
              <a:t>Γ1, Γ2</a:t>
            </a:r>
          </a:p>
        </p:txBody>
      </p:sp>
      <p:sp>
        <p:nvSpPr>
          <p:cNvPr id="13315" name="Subtitle 2"/>
          <p:cNvSpPr txBox="1">
            <a:spLocks/>
          </p:cNvSpPr>
          <p:nvPr/>
        </p:nvSpPr>
        <p:spPr bwMode="auto">
          <a:xfrm>
            <a:off x="0" y="4437063"/>
            <a:ext cx="9144000" cy="1260475"/>
          </a:xfrm>
          <a:prstGeom prst="rect">
            <a:avLst/>
          </a:prstGeom>
          <a:solidFill>
            <a:schemeClr val="accent1"/>
          </a:solidFill>
          <a:ln w="9525">
            <a:noFill/>
            <a:miter lim="800000"/>
            <a:headEnd/>
            <a:tailEnd/>
          </a:ln>
        </p:spPr>
        <p:txBody>
          <a:bodyPr anchor="ctr"/>
          <a:lstStyle/>
          <a:p>
            <a:pPr algn="ctr">
              <a:spcBef>
                <a:spcPts val="700"/>
              </a:spcBef>
              <a:buClr>
                <a:schemeClr val="accent2"/>
              </a:buClr>
              <a:buSzPct val="60000"/>
            </a:pPr>
            <a:r>
              <a:rPr lang="el-GR" sz="2600" b="1">
                <a:solidFill>
                  <a:srgbClr val="FFFFFF"/>
                </a:solidFill>
                <a:latin typeface="Calibri" pitchFamily="34" charset="0"/>
              </a:rPr>
              <a:t>Υπεύθυνη εκπαιδευτικός: Δήμητρα Νικολή</a:t>
            </a:r>
          </a:p>
          <a:p>
            <a:pPr>
              <a:spcBef>
                <a:spcPts val="700"/>
              </a:spcBef>
              <a:buClr>
                <a:schemeClr val="accent2"/>
              </a:buClr>
              <a:buSzPct val="60000"/>
            </a:pPr>
            <a:r>
              <a:rPr lang="el-GR" sz="2600" b="1">
                <a:solidFill>
                  <a:srgbClr val="FFFFFF"/>
                </a:solidFill>
                <a:latin typeface="Calibri" pitchFamily="34" charset="0"/>
              </a:rPr>
              <a:t>Συμμετέχοντες εκπ/κοί : Ξένια Κοροπούλη, Ιωάννης Τζούκας</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fontAlgn="auto">
              <a:spcAft>
                <a:spcPts val="0"/>
              </a:spcAft>
              <a:defRPr/>
            </a:pPr>
            <a:r>
              <a:rPr lang="el-GR" dirty="0" smtClean="0"/>
              <a:t>Γνωριμία με τη μέθοδο κατασκευής πέτρινων κτηρίων</a:t>
            </a:r>
            <a:endParaRPr lang="el-GR" dirty="0"/>
          </a:p>
        </p:txBody>
      </p:sp>
      <p:pic>
        <p:nvPicPr>
          <p:cNvPr id="4" name="3 - Θέση περιεχομένου" descr="DSC00519fl-1024x768.jpg"/>
          <p:cNvPicPr>
            <a:picLocks noGrp="1" noChangeAspect="1"/>
          </p:cNvPicPr>
          <p:nvPr>
            <p:ph sz="quarter" idx="1"/>
          </p:nvPr>
        </p:nvPicPr>
        <p:blipFill>
          <a:blip r:embed="rId2"/>
          <a:srcRect/>
          <a:stretch>
            <a:fillRect/>
          </a:stretch>
        </p:blipFill>
        <p:spPr>
          <a:xfrm>
            <a:off x="2700338" y="1700213"/>
            <a:ext cx="6192837" cy="4645025"/>
          </a:xfrm>
        </p:spPr>
      </p:pic>
      <p:pic>
        <p:nvPicPr>
          <p:cNvPr id="5" name="4 - Εικόνα" descr="petrino spiti anakainisi (1).jpg"/>
          <p:cNvPicPr>
            <a:picLocks noChangeAspect="1"/>
          </p:cNvPicPr>
          <p:nvPr/>
        </p:nvPicPr>
        <p:blipFill>
          <a:blip r:embed="rId3"/>
          <a:srcRect/>
          <a:stretch>
            <a:fillRect/>
          </a:stretch>
        </p:blipFill>
        <p:spPr bwMode="auto">
          <a:xfrm>
            <a:off x="323850" y="4221163"/>
            <a:ext cx="3024188" cy="2268537"/>
          </a:xfrm>
          <a:prstGeom prst="rect">
            <a:avLst/>
          </a:prstGeom>
          <a:noFill/>
          <a:ln w="9525">
            <a:noFill/>
            <a:miter lim="800000"/>
            <a:headEnd/>
            <a:tailEnd/>
          </a:ln>
        </p:spPr>
      </p:pic>
      <p:pic>
        <p:nvPicPr>
          <p:cNvPr id="6" name="5 - Εικόνα" descr="petrino spiti anakainisi (4).jpg"/>
          <p:cNvPicPr>
            <a:picLocks noChangeAspect="1"/>
          </p:cNvPicPr>
          <p:nvPr/>
        </p:nvPicPr>
        <p:blipFill>
          <a:blip r:embed="rId4"/>
          <a:srcRect/>
          <a:stretch>
            <a:fillRect/>
          </a:stretch>
        </p:blipFill>
        <p:spPr bwMode="auto">
          <a:xfrm>
            <a:off x="323850" y="1844675"/>
            <a:ext cx="2952750" cy="22145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161394307345.jpg"/>
          <p:cNvPicPr>
            <a:picLocks noChangeAspect="1"/>
          </p:cNvPicPr>
          <p:nvPr/>
        </p:nvPicPr>
        <p:blipFill>
          <a:blip r:embed="rId2"/>
          <a:srcRect/>
          <a:stretch>
            <a:fillRect/>
          </a:stretch>
        </p:blipFill>
        <p:spPr bwMode="auto">
          <a:xfrm>
            <a:off x="3995738" y="3429000"/>
            <a:ext cx="4679950" cy="3117850"/>
          </a:xfrm>
          <a:prstGeom prst="rect">
            <a:avLst/>
          </a:prstGeom>
          <a:noFill/>
          <a:ln w="9525">
            <a:noFill/>
            <a:miter lim="800000"/>
            <a:headEnd/>
            <a:tailEnd/>
          </a:ln>
        </p:spPr>
      </p:pic>
      <p:sp>
        <p:nvSpPr>
          <p:cNvPr id="2" name="1 - Τίτλος"/>
          <p:cNvSpPr>
            <a:spLocks noGrp="1"/>
          </p:cNvSpPr>
          <p:nvPr>
            <p:ph type="title"/>
          </p:nvPr>
        </p:nvSpPr>
        <p:spPr>
          <a:xfrm>
            <a:off x="612775" y="228600"/>
            <a:ext cx="8153400" cy="990600"/>
          </a:xfrm>
        </p:spPr>
        <p:txBody>
          <a:bodyPr>
            <a:normAutofit fontScale="90000"/>
          </a:bodyPr>
          <a:lstStyle/>
          <a:p>
            <a:pPr fontAlgn="auto">
              <a:spcAft>
                <a:spcPts val="0"/>
              </a:spcAft>
              <a:defRPr/>
            </a:pPr>
            <a:r>
              <a:rPr lang="el-GR" dirty="0" smtClean="0"/>
              <a:t>Γνωριμία με τη μέθοδο κατασκευής πέτρινων κτηρίων</a:t>
            </a:r>
            <a:endParaRPr lang="el-GR" dirty="0"/>
          </a:p>
        </p:txBody>
      </p:sp>
      <p:pic>
        <p:nvPicPr>
          <p:cNvPr id="4" name="3 - Θέση περιεχομένου" descr="stone.jpg"/>
          <p:cNvPicPr>
            <a:picLocks noGrp="1" noChangeAspect="1"/>
          </p:cNvPicPr>
          <p:nvPr>
            <p:ph sz="quarter" idx="1"/>
          </p:nvPr>
        </p:nvPicPr>
        <p:blipFill>
          <a:blip r:embed="rId3"/>
          <a:srcRect/>
          <a:stretch>
            <a:fillRect/>
          </a:stretch>
        </p:blipFill>
        <p:spPr>
          <a:xfrm>
            <a:off x="179388" y="1628775"/>
            <a:ext cx="5048250" cy="3362325"/>
          </a:xfrm>
        </p:spPr>
      </p:pic>
      <p:pic>
        <p:nvPicPr>
          <p:cNvPr id="5" name="4 - Εικόνα" descr="image6.jpg"/>
          <p:cNvPicPr>
            <a:picLocks noChangeAspect="1"/>
          </p:cNvPicPr>
          <p:nvPr/>
        </p:nvPicPr>
        <p:blipFill>
          <a:blip r:embed="rId4"/>
          <a:srcRect/>
          <a:stretch>
            <a:fillRect/>
          </a:stretch>
        </p:blipFill>
        <p:spPr bwMode="auto">
          <a:xfrm>
            <a:off x="539750" y="4365625"/>
            <a:ext cx="3071813" cy="2303463"/>
          </a:xfrm>
          <a:prstGeom prst="rect">
            <a:avLst/>
          </a:prstGeom>
          <a:noFill/>
          <a:ln w="9525">
            <a:noFill/>
            <a:miter lim="800000"/>
            <a:headEnd/>
            <a:tailEnd/>
          </a:ln>
        </p:spPr>
      </p:pic>
      <p:pic>
        <p:nvPicPr>
          <p:cNvPr id="7" name="6 - Εικόνα" descr="rx_03_lm (1).jpg"/>
          <p:cNvPicPr>
            <a:picLocks noChangeAspect="1"/>
          </p:cNvPicPr>
          <p:nvPr/>
        </p:nvPicPr>
        <p:blipFill>
          <a:blip r:embed="rId5"/>
          <a:srcRect/>
          <a:stretch>
            <a:fillRect/>
          </a:stretch>
        </p:blipFill>
        <p:spPr bwMode="auto">
          <a:xfrm>
            <a:off x="4641850" y="1700213"/>
            <a:ext cx="4292600" cy="14414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80">
                                          <p:stCondLst>
                                            <p:cond delay="0"/>
                                          </p:stCondLst>
                                        </p:cTn>
                                        <p:tgtEl>
                                          <p:spTgt spid="6"/>
                                        </p:tgtEl>
                                      </p:cBhvr>
                                    </p:animEffect>
                                    <p:anim calcmode="lin" valueType="num">
                                      <p:cBhvr>
                                        <p:cTn id="6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3" dur="26">
                                          <p:stCondLst>
                                            <p:cond delay="650"/>
                                          </p:stCondLst>
                                        </p:cTn>
                                        <p:tgtEl>
                                          <p:spTgt spid="6"/>
                                        </p:tgtEl>
                                      </p:cBhvr>
                                      <p:to x="100000" y="60000"/>
                                    </p:animScale>
                                    <p:animScale>
                                      <p:cBhvr>
                                        <p:cTn id="74" dur="166" decel="50000">
                                          <p:stCondLst>
                                            <p:cond delay="676"/>
                                          </p:stCondLst>
                                        </p:cTn>
                                        <p:tgtEl>
                                          <p:spTgt spid="6"/>
                                        </p:tgtEl>
                                      </p:cBhvr>
                                      <p:to x="100000" y="100000"/>
                                    </p:animScale>
                                    <p:animScale>
                                      <p:cBhvr>
                                        <p:cTn id="75" dur="26">
                                          <p:stCondLst>
                                            <p:cond delay="1312"/>
                                          </p:stCondLst>
                                        </p:cTn>
                                        <p:tgtEl>
                                          <p:spTgt spid="6"/>
                                        </p:tgtEl>
                                      </p:cBhvr>
                                      <p:to x="100000" y="80000"/>
                                    </p:animScale>
                                    <p:animScale>
                                      <p:cBhvr>
                                        <p:cTn id="76" dur="166" decel="50000">
                                          <p:stCondLst>
                                            <p:cond delay="1338"/>
                                          </p:stCondLst>
                                        </p:cTn>
                                        <p:tgtEl>
                                          <p:spTgt spid="6"/>
                                        </p:tgtEl>
                                      </p:cBhvr>
                                      <p:to x="100000" y="100000"/>
                                    </p:animScale>
                                    <p:animScale>
                                      <p:cBhvr>
                                        <p:cTn id="77" dur="26">
                                          <p:stCondLst>
                                            <p:cond delay="1642"/>
                                          </p:stCondLst>
                                        </p:cTn>
                                        <p:tgtEl>
                                          <p:spTgt spid="6"/>
                                        </p:tgtEl>
                                      </p:cBhvr>
                                      <p:to x="100000" y="90000"/>
                                    </p:animScale>
                                    <p:animScale>
                                      <p:cBhvr>
                                        <p:cTn id="78" dur="166" decel="50000">
                                          <p:stCondLst>
                                            <p:cond delay="1668"/>
                                          </p:stCondLst>
                                        </p:cTn>
                                        <p:tgtEl>
                                          <p:spTgt spid="6"/>
                                        </p:tgtEl>
                                      </p:cBhvr>
                                      <p:to x="100000" y="100000"/>
                                    </p:animScale>
                                    <p:animScale>
                                      <p:cBhvr>
                                        <p:cTn id="79" dur="26">
                                          <p:stCondLst>
                                            <p:cond delay="1808"/>
                                          </p:stCondLst>
                                        </p:cTn>
                                        <p:tgtEl>
                                          <p:spTgt spid="6"/>
                                        </p:tgtEl>
                                      </p:cBhvr>
                                      <p:to x="100000" y="95000"/>
                                    </p:animScale>
                                    <p:animScale>
                                      <p:cBhvr>
                                        <p:cTn id="8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fontAlgn="auto">
              <a:spcAft>
                <a:spcPts val="0"/>
              </a:spcAft>
              <a:defRPr/>
            </a:pPr>
            <a:r>
              <a:rPr lang="el-GR" dirty="0" smtClean="0"/>
              <a:t>Γνωριμία με τη μέθοδο κατασκευής πέτρινων κτηρίων</a:t>
            </a:r>
            <a:endParaRPr lang="el-GR" dirty="0"/>
          </a:p>
        </p:txBody>
      </p:sp>
      <p:pic>
        <p:nvPicPr>
          <p:cNvPr id="4" name="3 - Θέση περιεχομένου" descr="mastores-2-a.jpg"/>
          <p:cNvPicPr>
            <a:picLocks noGrp="1" noChangeAspect="1"/>
          </p:cNvPicPr>
          <p:nvPr>
            <p:ph sz="quarter" idx="1"/>
          </p:nvPr>
        </p:nvPicPr>
        <p:blipFill>
          <a:blip r:embed="rId2"/>
          <a:srcRect/>
          <a:stretch>
            <a:fillRect/>
          </a:stretch>
        </p:blipFill>
        <p:spPr>
          <a:xfrm>
            <a:off x="611188" y="1557338"/>
            <a:ext cx="7632700" cy="5172075"/>
          </a:xfr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fontAlgn="auto">
              <a:spcAft>
                <a:spcPts val="0"/>
              </a:spcAft>
              <a:defRPr/>
            </a:pPr>
            <a:r>
              <a:rPr lang="el-GR" dirty="0" smtClean="0"/>
              <a:t>Γνωριμία με τη μέθοδο κατασκευής πέτρινων κτηρίων</a:t>
            </a:r>
            <a:endParaRPr lang="el-GR" dirty="0"/>
          </a:p>
        </p:txBody>
      </p:sp>
      <p:pic>
        <p:nvPicPr>
          <p:cNvPr id="4" name="3 - Θέση περιεχομένου" descr="4182566_995.jpg"/>
          <p:cNvPicPr>
            <a:picLocks noGrp="1" noChangeAspect="1"/>
          </p:cNvPicPr>
          <p:nvPr>
            <p:ph sz="quarter" idx="1"/>
          </p:nvPr>
        </p:nvPicPr>
        <p:blipFill>
          <a:blip r:embed="rId2"/>
          <a:srcRect/>
          <a:stretch>
            <a:fillRect/>
          </a:stretch>
        </p:blipFill>
        <p:spPr>
          <a:xfrm>
            <a:off x="684213" y="1628775"/>
            <a:ext cx="7848600" cy="5127625"/>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188" y="404813"/>
            <a:ext cx="8153400" cy="1184275"/>
          </a:xfrm>
        </p:spPr>
        <p:txBody>
          <a:bodyPr>
            <a:normAutofit fontScale="90000"/>
          </a:bodyPr>
          <a:lstStyle/>
          <a:p>
            <a:pPr fontAlgn="auto">
              <a:spcAft>
                <a:spcPts val="0"/>
              </a:spcAft>
              <a:defRPr/>
            </a:pPr>
            <a:r>
              <a:rPr lang="el-GR" dirty="0" smtClean="0"/>
              <a:t>Επίδραση του ανθρώπου στο περιβάλλον </a:t>
            </a:r>
            <a:br>
              <a:rPr lang="el-GR" dirty="0" smtClean="0"/>
            </a:br>
            <a:endParaRPr lang="el-GR" dirty="0"/>
          </a:p>
        </p:txBody>
      </p:sp>
      <p:sp>
        <p:nvSpPr>
          <p:cNvPr id="3" name="2 - Θέση περιεχομένου"/>
          <p:cNvSpPr>
            <a:spLocks noGrp="1"/>
          </p:cNvSpPr>
          <p:nvPr>
            <p:ph sz="quarter" idx="1"/>
          </p:nvPr>
        </p:nvSpPr>
        <p:spPr>
          <a:xfrm>
            <a:off x="612775" y="1600200"/>
            <a:ext cx="8153400" cy="4495800"/>
          </a:xfrm>
        </p:spPr>
        <p:txBody>
          <a:bodyPr>
            <a:normAutofit fontScale="85000" lnSpcReduction="20000"/>
          </a:bodyPr>
          <a:lstStyle/>
          <a:p>
            <a:pPr marL="320040" indent="-320040" algn="just" fontAlgn="auto">
              <a:spcAft>
                <a:spcPts val="0"/>
              </a:spcAft>
              <a:buFont typeface="Wingdings"/>
              <a:buChar char=""/>
              <a:defRPr/>
            </a:pPr>
            <a:r>
              <a:rPr lang="el-GR" dirty="0" smtClean="0"/>
              <a:t>Οι άνθρωποι αντλούν όλα τα στοιχεία της ζωής τους από το περιβάλλον - φύση. Η γη και η θάλασσα μας δίνουν την τροφή. Τα δάση το οξυγόνο. Οι πηγές το πολύτιμο αγαθό που ονομάζεται νερό. Ο διαυγής ουρανός την ηλιακή θερμική ενέργεια. Σ' όλα όμως αυτά τα περιβαλλοντικά στοιχεία ο κυρίαρχος αλαζόνας άνθρωπος από πλεονεξία επιφέρει ανελέητη καταστροφή και απαισιοδοξία.</a:t>
            </a:r>
          </a:p>
          <a:p>
            <a:pPr marL="320040" indent="-320040" algn="just" fontAlgn="auto">
              <a:spcAft>
                <a:spcPts val="0"/>
              </a:spcAft>
              <a:buFont typeface="Wingdings"/>
              <a:buChar char=""/>
              <a:defRPr/>
            </a:pPr>
            <a:r>
              <a:rPr lang="el-GR" dirty="0" smtClean="0"/>
              <a:t>Οι επιπτώσεις της ανάπτυξης, η φθορά, η εσκεμμένη καταστροφή απειλούν όλο και περισσότερο το φυσικό περιβάλλον που εκτίθεται στην επαφή με τις υποδομές, την αδόκιμη χρήση της οικιστικής και τουριστικής ανάπτυξης, την κάθε είδους ρύπανση , και τις μακροχρόνιες επιπτώσεις των κλιματολογικών αλλαγών.</a:t>
            </a:r>
            <a:endParaRPr lang="el-G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fontAlgn="auto">
              <a:spcAft>
                <a:spcPts val="0"/>
              </a:spcAft>
              <a:defRPr/>
            </a:pPr>
            <a:r>
              <a:rPr lang="el-GR" dirty="0" smtClean="0"/>
              <a:t>Επίδραση του ανθρώπου στο περιβάλλον</a:t>
            </a:r>
            <a:endParaRPr lang="el-GR" dirty="0"/>
          </a:p>
        </p:txBody>
      </p:sp>
      <p:pic>
        <p:nvPicPr>
          <p:cNvPr id="4" name="3 - Θέση περιεχομένου" descr="9979A402C4DE17478EF093B5A5A7737C.jpg"/>
          <p:cNvPicPr>
            <a:picLocks noGrp="1" noChangeAspect="1"/>
          </p:cNvPicPr>
          <p:nvPr>
            <p:ph sz="quarter" idx="1"/>
          </p:nvPr>
        </p:nvPicPr>
        <p:blipFill>
          <a:blip r:embed="rId2"/>
          <a:srcRect/>
          <a:stretch>
            <a:fillRect/>
          </a:stretch>
        </p:blipFill>
        <p:spPr>
          <a:xfrm>
            <a:off x="250825" y="1700213"/>
            <a:ext cx="4321175" cy="3241675"/>
          </a:xfrm>
        </p:spPr>
      </p:pic>
      <p:pic>
        <p:nvPicPr>
          <p:cNvPr id="5" name="4 - Εικόνα" descr="5475084_orig.jpg"/>
          <p:cNvPicPr>
            <a:picLocks noChangeAspect="1"/>
          </p:cNvPicPr>
          <p:nvPr/>
        </p:nvPicPr>
        <p:blipFill>
          <a:blip r:embed="rId3"/>
          <a:srcRect/>
          <a:stretch>
            <a:fillRect/>
          </a:stretch>
        </p:blipFill>
        <p:spPr bwMode="auto">
          <a:xfrm>
            <a:off x="4565650" y="2492375"/>
            <a:ext cx="4260850" cy="3600450"/>
          </a:xfrm>
          <a:prstGeom prst="rect">
            <a:avLst/>
          </a:prstGeom>
          <a:noFill/>
          <a:ln w="9525">
            <a:noFill/>
            <a:miter lim="800000"/>
            <a:headEnd/>
            <a:tailEnd/>
          </a:ln>
        </p:spPr>
      </p:pic>
      <p:pic>
        <p:nvPicPr>
          <p:cNvPr id="6" name="5 - Εικόνα" descr="παρανομη υλοτομια1.jpg"/>
          <p:cNvPicPr>
            <a:picLocks noChangeAspect="1"/>
          </p:cNvPicPr>
          <p:nvPr/>
        </p:nvPicPr>
        <p:blipFill>
          <a:blip r:embed="rId4"/>
          <a:srcRect/>
          <a:stretch>
            <a:fillRect/>
          </a:stretch>
        </p:blipFill>
        <p:spPr bwMode="auto">
          <a:xfrm>
            <a:off x="1763713" y="4437063"/>
            <a:ext cx="3048000" cy="20383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549275"/>
            <a:ext cx="8785225" cy="863600"/>
          </a:xfrm>
        </p:spPr>
        <p:txBody>
          <a:bodyPr>
            <a:normAutofit fontScale="90000"/>
          </a:bodyPr>
          <a:lstStyle/>
          <a:p>
            <a:pPr fontAlgn="auto">
              <a:spcAft>
                <a:spcPts val="0"/>
              </a:spcAft>
              <a:defRPr/>
            </a:pPr>
            <a:r>
              <a:rPr lang="el-GR" dirty="0" smtClean="0"/>
              <a:t>Κατανόηση της σημασίας της δόμησης κτηρίων σε εξάρτηση με το περιβάλλον </a:t>
            </a:r>
            <a:br>
              <a:rPr lang="el-GR" dirty="0" smtClean="0"/>
            </a:br>
            <a:endParaRPr lang="el-GR" dirty="0"/>
          </a:p>
        </p:txBody>
      </p:sp>
      <p:sp>
        <p:nvSpPr>
          <p:cNvPr id="3" name="2 - Θέση περιεχομένου"/>
          <p:cNvSpPr>
            <a:spLocks noGrp="1"/>
          </p:cNvSpPr>
          <p:nvPr>
            <p:ph sz="quarter" idx="1"/>
          </p:nvPr>
        </p:nvSpPr>
        <p:spPr>
          <a:xfrm>
            <a:off x="539750" y="1484313"/>
            <a:ext cx="8153400" cy="5878512"/>
          </a:xfrm>
        </p:spPr>
        <p:txBody>
          <a:bodyPr>
            <a:normAutofit fontScale="85000" lnSpcReduction="20000"/>
          </a:bodyPr>
          <a:lstStyle/>
          <a:p>
            <a:pPr marL="320040" indent="-320040" algn="just" fontAlgn="auto">
              <a:spcAft>
                <a:spcPts val="0"/>
              </a:spcAft>
              <a:buFont typeface="Wingdings"/>
              <a:buNone/>
              <a:defRPr/>
            </a:pPr>
            <a:r>
              <a:rPr lang="el-GR" dirty="0" smtClean="0"/>
              <a:t>     </a:t>
            </a:r>
            <a:r>
              <a:rPr lang="el-GR" dirty="0" err="1" smtClean="0"/>
              <a:t>∆εδοµένου</a:t>
            </a:r>
            <a:r>
              <a:rPr lang="el-GR" dirty="0" smtClean="0"/>
              <a:t> ότι η ενεργειακή ζήτηση των κτιρίων είναι </a:t>
            </a:r>
            <a:r>
              <a:rPr lang="el-GR" dirty="0" err="1" smtClean="0"/>
              <a:t>άµεση</a:t>
            </a:r>
            <a:r>
              <a:rPr lang="el-GR" dirty="0" smtClean="0"/>
              <a:t> συνάρτηση του </a:t>
            </a:r>
            <a:r>
              <a:rPr lang="el-GR" dirty="0" err="1" smtClean="0"/>
              <a:t>κλίµατος</a:t>
            </a:r>
            <a:r>
              <a:rPr lang="el-GR" dirty="0" smtClean="0"/>
              <a:t> κάθε περιοχής είναι προφανές ότι η </a:t>
            </a:r>
            <a:r>
              <a:rPr lang="el-GR" dirty="0" err="1" smtClean="0"/>
              <a:t>κλιµατική</a:t>
            </a:r>
            <a:r>
              <a:rPr lang="el-GR" dirty="0" smtClean="0"/>
              <a:t> µ</a:t>
            </a:r>
            <a:r>
              <a:rPr lang="el-GR" dirty="0" err="1" smtClean="0"/>
              <a:t>εταβολή</a:t>
            </a:r>
            <a:r>
              <a:rPr lang="el-GR" dirty="0" smtClean="0"/>
              <a:t> θα επιφέρει </a:t>
            </a:r>
            <a:r>
              <a:rPr lang="el-GR" dirty="0" err="1" smtClean="0"/>
              <a:t>σηµαντικές</a:t>
            </a:r>
            <a:r>
              <a:rPr lang="el-GR" dirty="0" smtClean="0"/>
              <a:t> συνέπειες στο σύνολο του κτιριακού περιβάλλοντος.</a:t>
            </a:r>
          </a:p>
          <a:p>
            <a:pPr marL="320040" indent="-320040" algn="just" fontAlgn="auto">
              <a:spcAft>
                <a:spcPts val="0"/>
              </a:spcAft>
              <a:buFont typeface="Wingdings"/>
              <a:buNone/>
              <a:defRPr/>
            </a:pPr>
            <a:r>
              <a:rPr lang="el-GR" dirty="0" smtClean="0"/>
              <a:t>     Έχει ήδη διαπιστωθεί ότι η </a:t>
            </a:r>
            <a:r>
              <a:rPr lang="el-GR" dirty="0" err="1" smtClean="0"/>
              <a:t>αυξανοµένη</a:t>
            </a:r>
            <a:r>
              <a:rPr lang="el-GR" dirty="0" smtClean="0"/>
              <a:t> </a:t>
            </a:r>
            <a:r>
              <a:rPr lang="el-GR" dirty="0" err="1" smtClean="0"/>
              <a:t>θερµική</a:t>
            </a:r>
            <a:r>
              <a:rPr lang="el-GR" dirty="0" smtClean="0"/>
              <a:t> υποβάθμιση των µ</a:t>
            </a:r>
            <a:r>
              <a:rPr lang="el-GR" dirty="0" err="1" smtClean="0"/>
              <a:t>εγάλων</a:t>
            </a:r>
            <a:r>
              <a:rPr lang="el-GR" dirty="0" smtClean="0"/>
              <a:t> αστικών κέντρων της χώρας, η αύξηση της </a:t>
            </a:r>
            <a:r>
              <a:rPr lang="el-GR" dirty="0" err="1" smtClean="0"/>
              <a:t>θερµοκρασίας</a:t>
            </a:r>
            <a:r>
              <a:rPr lang="el-GR" dirty="0" smtClean="0"/>
              <a:t> του περιβάλλοντος σαν </a:t>
            </a:r>
            <a:r>
              <a:rPr lang="el-GR" dirty="0" err="1" smtClean="0"/>
              <a:t>αποτέλεσµα</a:t>
            </a:r>
            <a:r>
              <a:rPr lang="el-GR" dirty="0" smtClean="0"/>
              <a:t> τοπικών και </a:t>
            </a:r>
            <a:r>
              <a:rPr lang="el-GR" dirty="0" err="1" smtClean="0"/>
              <a:t>παγκόσµιων</a:t>
            </a:r>
            <a:r>
              <a:rPr lang="el-GR" dirty="0" smtClean="0"/>
              <a:t> µ</a:t>
            </a:r>
            <a:r>
              <a:rPr lang="el-GR" dirty="0" err="1" smtClean="0"/>
              <a:t>εταβολών</a:t>
            </a:r>
            <a:r>
              <a:rPr lang="el-GR" dirty="0" smtClean="0"/>
              <a:t>, η χρήση </a:t>
            </a:r>
            <a:r>
              <a:rPr lang="el-GR" dirty="0" err="1" smtClean="0"/>
              <a:t>ξεπερασµένων</a:t>
            </a:r>
            <a:r>
              <a:rPr lang="el-GR" dirty="0" smtClean="0"/>
              <a:t> τεχνικών </a:t>
            </a:r>
            <a:r>
              <a:rPr lang="el-GR" dirty="0" err="1" smtClean="0"/>
              <a:t>σχεδιασµού</a:t>
            </a:r>
            <a:r>
              <a:rPr lang="el-GR" dirty="0" smtClean="0"/>
              <a:t> του αστικού χώρου και των κτιρίων, η αποψίλωση του αστικού και </a:t>
            </a:r>
            <a:r>
              <a:rPr lang="el-GR" dirty="0" err="1" smtClean="0"/>
              <a:t>περιαστικού</a:t>
            </a:r>
            <a:r>
              <a:rPr lang="el-GR" dirty="0" smtClean="0"/>
              <a:t> πράσινου, </a:t>
            </a:r>
            <a:r>
              <a:rPr lang="el-GR" dirty="0" err="1" smtClean="0"/>
              <a:t>δηµιουργούν</a:t>
            </a:r>
            <a:r>
              <a:rPr lang="el-GR" dirty="0" smtClean="0"/>
              <a:t> συνθήκες δυσφορίας στον αστικό ιστό, µ</a:t>
            </a:r>
            <a:r>
              <a:rPr lang="el-GR" dirty="0" err="1" smtClean="0"/>
              <a:t>εγιστοποιούν</a:t>
            </a:r>
            <a:r>
              <a:rPr lang="el-GR" dirty="0" smtClean="0"/>
              <a:t> την χρήση </a:t>
            </a:r>
            <a:r>
              <a:rPr lang="el-GR" dirty="0" err="1" smtClean="0"/>
              <a:t>ενεργοβόρων</a:t>
            </a:r>
            <a:r>
              <a:rPr lang="el-GR" dirty="0" smtClean="0"/>
              <a:t> µ</a:t>
            </a:r>
            <a:r>
              <a:rPr lang="el-GR" dirty="0" err="1" smtClean="0"/>
              <a:t>ηχανικών</a:t>
            </a:r>
            <a:r>
              <a:rPr lang="el-GR" dirty="0" smtClean="0"/>
              <a:t> µ</a:t>
            </a:r>
            <a:r>
              <a:rPr lang="el-GR" dirty="0" err="1" smtClean="0"/>
              <a:t>έσων</a:t>
            </a:r>
            <a:r>
              <a:rPr lang="el-GR" dirty="0" smtClean="0"/>
              <a:t> για την εξασφάλιση της </a:t>
            </a:r>
            <a:r>
              <a:rPr lang="el-GR" dirty="0" err="1" smtClean="0"/>
              <a:t>θερµικής</a:t>
            </a:r>
            <a:r>
              <a:rPr lang="el-GR" dirty="0" smtClean="0"/>
              <a:t> άνεσης και </a:t>
            </a:r>
            <a:r>
              <a:rPr lang="el-GR" dirty="0" err="1" smtClean="0"/>
              <a:t>δηµιουργούν</a:t>
            </a:r>
            <a:r>
              <a:rPr lang="el-GR" dirty="0" smtClean="0"/>
              <a:t> </a:t>
            </a:r>
            <a:r>
              <a:rPr lang="el-GR" dirty="0" err="1" smtClean="0"/>
              <a:t>πρόβληµα</a:t>
            </a:r>
            <a:r>
              <a:rPr lang="el-GR" dirty="0" smtClean="0"/>
              <a:t> </a:t>
            </a:r>
            <a:r>
              <a:rPr lang="el-GR" dirty="0" err="1" smtClean="0"/>
              <a:t>επιβιωσιµότητας</a:t>
            </a:r>
            <a:r>
              <a:rPr lang="el-GR" dirty="0" smtClean="0"/>
              <a:t> σε </a:t>
            </a:r>
            <a:r>
              <a:rPr lang="el-GR" dirty="0" err="1" smtClean="0"/>
              <a:t>σηµαντικό</a:t>
            </a:r>
            <a:r>
              <a:rPr lang="el-GR" dirty="0" smtClean="0"/>
              <a:t> </a:t>
            </a:r>
            <a:r>
              <a:rPr lang="el-GR" dirty="0" err="1" smtClean="0"/>
              <a:t>κοµµάτι</a:t>
            </a:r>
            <a:r>
              <a:rPr lang="el-GR" dirty="0" smtClean="0"/>
              <a:t> του </a:t>
            </a:r>
            <a:r>
              <a:rPr lang="el-GR" dirty="0" err="1" smtClean="0"/>
              <a:t>πληθυσµού</a:t>
            </a:r>
            <a:r>
              <a:rPr lang="el-GR" dirty="0" smtClean="0"/>
              <a:t> που αδυνατεί να ανταποκριθεί </a:t>
            </a:r>
            <a:r>
              <a:rPr lang="el-GR" dirty="0" err="1" smtClean="0"/>
              <a:t>οικονοµικά</a:t>
            </a:r>
            <a:r>
              <a:rPr lang="el-GR" dirty="0" smtClean="0"/>
              <a:t> στην νέα </a:t>
            </a:r>
            <a:r>
              <a:rPr lang="el-GR" dirty="0" err="1" smtClean="0"/>
              <a:t>πραγµατικότητα</a:t>
            </a:r>
            <a:r>
              <a:rPr lang="el-GR" dirty="0" smtClean="0"/>
              <a:t>.</a:t>
            </a:r>
          </a:p>
          <a:p>
            <a:pPr marL="320040" indent="-320040" fontAlgn="auto">
              <a:spcAft>
                <a:spcPts val="0"/>
              </a:spcAft>
              <a:buFont typeface="Wingdings"/>
              <a:buNone/>
              <a:defRPr/>
            </a:pPr>
            <a:endParaRPr lang="el-GR" dirty="0" smtClean="0"/>
          </a:p>
        </p:txBody>
      </p:sp>
      <p:sp>
        <p:nvSpPr>
          <p:cNvPr id="4" name="3 - Κουμπί ενέργειας: Προσαρμογή">
            <a:hlinkClick r:id="" action="ppaction://noaction" highlightClick="1"/>
          </p:cNvPr>
          <p:cNvSpPr/>
          <p:nvPr/>
        </p:nvSpPr>
        <p:spPr>
          <a:xfrm>
            <a:off x="755650" y="1557338"/>
            <a:ext cx="144463" cy="1428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srgbClr val="FFC000"/>
              </a:solidFill>
            </a:endParaRPr>
          </a:p>
        </p:txBody>
      </p:sp>
      <p:sp>
        <p:nvSpPr>
          <p:cNvPr id="5" name="4 - Ορθογώνιο"/>
          <p:cNvSpPr/>
          <p:nvPr/>
        </p:nvSpPr>
        <p:spPr>
          <a:xfrm>
            <a:off x="755650" y="3213100"/>
            <a:ext cx="144463"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188" y="228600"/>
            <a:ext cx="8353425" cy="990600"/>
          </a:xfrm>
        </p:spPr>
        <p:txBody>
          <a:bodyPr>
            <a:normAutofit fontScale="90000"/>
          </a:bodyPr>
          <a:lstStyle/>
          <a:p>
            <a:pPr fontAlgn="auto">
              <a:spcAft>
                <a:spcPts val="0"/>
              </a:spcAft>
              <a:defRPr/>
            </a:pPr>
            <a:r>
              <a:rPr lang="el-GR" dirty="0" smtClean="0"/>
              <a:t>Επίσκεψη του Γυμνασίου της </a:t>
            </a:r>
            <a:r>
              <a:rPr lang="el-GR" dirty="0" err="1" smtClean="0"/>
              <a:t>Ν.Περάμου</a:t>
            </a:r>
            <a:r>
              <a:rPr lang="el-GR" dirty="0" smtClean="0"/>
              <a:t> στα Ιωάννινα</a:t>
            </a:r>
            <a:r>
              <a:rPr lang="en-US" dirty="0"/>
              <a:t> </a:t>
            </a:r>
            <a:r>
              <a:rPr lang="en-US" dirty="0" smtClean="0"/>
              <a:t>(</a:t>
            </a:r>
            <a:r>
              <a:rPr lang="el-GR" sz="3100" dirty="0" smtClean="0"/>
              <a:t>Απρίλιος 2017</a:t>
            </a:r>
            <a:r>
              <a:rPr lang="el-GR" dirty="0" smtClean="0"/>
              <a:t>)</a:t>
            </a:r>
            <a:endParaRPr lang="el-GR" dirty="0"/>
          </a:p>
        </p:txBody>
      </p:sp>
      <p:pic>
        <p:nvPicPr>
          <p:cNvPr id="4" name="Θέση περιεχομένου 3"/>
          <p:cNvPicPr>
            <a:picLocks noGrp="1" noChangeAspect="1"/>
          </p:cNvPicPr>
          <p:nvPr>
            <p:ph sz="quarter" idx="1"/>
          </p:nvPr>
        </p:nvPicPr>
        <p:blipFill>
          <a:blip r:embed="rId2"/>
          <a:srcRect/>
          <a:stretch>
            <a:fillRect/>
          </a:stretch>
        </p:blipFill>
        <p:spPr>
          <a:xfrm>
            <a:off x="1042988" y="1557338"/>
            <a:ext cx="6842125" cy="51308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style.rotation</p:attrName>
                                        </p:attrNameLst>
                                      </p:cBhvr>
                                      <p:tavLst>
                                        <p:tav tm="0">
                                          <p:val>
                                            <p:fltVal val="0"/>
                                          </p:val>
                                        </p:tav>
                                        <p:tav tm="100000">
                                          <p:val>
                                            <p:fltVal val="90"/>
                                          </p:val>
                                        </p:tav>
                                      </p:tavLst>
                                    </p:anim>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title"/>
          </p:nvPr>
        </p:nvSpPr>
        <p:spPr>
          <a:xfrm>
            <a:off x="612775" y="228600"/>
            <a:ext cx="8153400" cy="990600"/>
          </a:xfrm>
        </p:spPr>
        <p:txBody>
          <a:bodyPr/>
          <a:lstStyle/>
          <a:p>
            <a:r>
              <a:rPr lang="el-GR" smtClean="0"/>
              <a:t>Συμμετέχοντες μαθητές</a:t>
            </a:r>
          </a:p>
        </p:txBody>
      </p:sp>
      <p:sp>
        <p:nvSpPr>
          <p:cNvPr id="3" name="2 - Θέση περιεχομένου"/>
          <p:cNvSpPr>
            <a:spLocks noGrp="1"/>
          </p:cNvSpPr>
          <p:nvPr>
            <p:ph sz="quarter" idx="1"/>
          </p:nvPr>
        </p:nvSpPr>
        <p:spPr>
          <a:xfrm>
            <a:off x="395288" y="1341438"/>
            <a:ext cx="8497887" cy="5300662"/>
          </a:xfrm>
        </p:spPr>
        <p:txBody>
          <a:bodyPr>
            <a:normAutofit fontScale="25000" lnSpcReduction="20000"/>
          </a:bodyPr>
          <a:lstStyle/>
          <a:p>
            <a:pPr marL="320040" indent="-320040" fontAlgn="auto">
              <a:spcAft>
                <a:spcPts val="0"/>
              </a:spcAft>
              <a:buFont typeface="Wingdings"/>
              <a:buChar char=""/>
              <a:defRPr/>
            </a:pPr>
            <a:r>
              <a:rPr lang="el-GR" sz="4000" dirty="0" smtClean="0"/>
              <a:t>ΑΛΕΞΑΝΔΡΟΥ ΓΕΩΡΓΙΟΣ</a:t>
            </a:r>
          </a:p>
          <a:p>
            <a:pPr marL="320040" indent="-320040" fontAlgn="auto">
              <a:spcAft>
                <a:spcPts val="0"/>
              </a:spcAft>
              <a:buFont typeface="Wingdings"/>
              <a:buChar char=""/>
              <a:defRPr/>
            </a:pPr>
            <a:r>
              <a:rPr lang="el-GR" sz="4000" dirty="0" smtClean="0"/>
              <a:t>ΑΝΔΡΙΟΠΟΥΛΟΣ ΓΕΩΡΓΙΟΣ</a:t>
            </a:r>
          </a:p>
          <a:p>
            <a:pPr marL="320040" indent="-320040" fontAlgn="auto">
              <a:spcAft>
                <a:spcPts val="0"/>
              </a:spcAft>
              <a:buFont typeface="Wingdings"/>
              <a:buChar char=""/>
              <a:defRPr/>
            </a:pPr>
            <a:r>
              <a:rPr lang="el-GR" sz="4000" dirty="0" smtClean="0"/>
              <a:t>ΑΡΑΜΠΑΤΖΗΣ ΠΑΝΑΓΙΩΤΗΣ</a:t>
            </a:r>
          </a:p>
          <a:p>
            <a:pPr marL="320040" indent="-320040" fontAlgn="auto">
              <a:spcAft>
                <a:spcPts val="0"/>
              </a:spcAft>
              <a:buFont typeface="Wingdings"/>
              <a:buChar char=""/>
              <a:defRPr/>
            </a:pPr>
            <a:r>
              <a:rPr lang="el-GR" sz="4000" dirty="0" smtClean="0"/>
              <a:t>ΒΟΥΔΟΥΡΗ ΑΙΚΑΤΕΡΙΝΗ</a:t>
            </a:r>
          </a:p>
          <a:p>
            <a:pPr marL="320040" indent="-320040" fontAlgn="auto">
              <a:spcAft>
                <a:spcPts val="0"/>
              </a:spcAft>
              <a:buFont typeface="Wingdings"/>
              <a:buChar char=""/>
              <a:defRPr/>
            </a:pPr>
            <a:r>
              <a:rPr lang="el-GR" sz="4000" dirty="0" smtClean="0"/>
              <a:t>ΓΕΩΡΓΟΥΛΑΣ ΓΕΩΡΓΙΟΣ</a:t>
            </a:r>
          </a:p>
          <a:p>
            <a:pPr marL="320040" indent="-320040" fontAlgn="auto">
              <a:spcAft>
                <a:spcPts val="0"/>
              </a:spcAft>
              <a:buFont typeface="Wingdings"/>
              <a:buChar char=""/>
              <a:defRPr/>
            </a:pPr>
            <a:r>
              <a:rPr lang="el-GR" sz="4000" dirty="0" smtClean="0"/>
              <a:t>ΓΙΑΝΝΙΤΣΑΝΟΥ ΕΙΡΗΝΗ</a:t>
            </a:r>
          </a:p>
          <a:p>
            <a:pPr marL="320040" indent="-320040" fontAlgn="auto">
              <a:spcAft>
                <a:spcPts val="0"/>
              </a:spcAft>
              <a:buFont typeface="Wingdings"/>
              <a:buChar char=""/>
              <a:defRPr/>
            </a:pPr>
            <a:r>
              <a:rPr lang="el-GR" sz="4000" dirty="0" smtClean="0"/>
              <a:t>ΔΙΑΜΑΝΤΗΣ ΑΝΔΡΟΝΙΚΟΣ</a:t>
            </a:r>
          </a:p>
          <a:p>
            <a:pPr marL="320040" indent="-320040" fontAlgn="auto">
              <a:spcAft>
                <a:spcPts val="0"/>
              </a:spcAft>
              <a:buFont typeface="Wingdings"/>
              <a:buChar char=""/>
              <a:defRPr/>
            </a:pPr>
            <a:r>
              <a:rPr lang="el-GR" sz="4000" dirty="0" smtClean="0"/>
              <a:t>ΖΩΤΟΣ ΕΥΑΓΓΕΛΟΣ</a:t>
            </a:r>
          </a:p>
          <a:p>
            <a:pPr marL="320040" indent="-320040" fontAlgn="auto">
              <a:spcAft>
                <a:spcPts val="0"/>
              </a:spcAft>
              <a:buFont typeface="Wingdings"/>
              <a:buChar char=""/>
              <a:defRPr/>
            </a:pPr>
            <a:r>
              <a:rPr lang="el-GR" sz="4000" dirty="0" smtClean="0"/>
              <a:t>ΚΑΛΟΓΕΡΟΠΟΥΛΟΣ ΣΑΒΒΑΣ</a:t>
            </a:r>
          </a:p>
          <a:p>
            <a:pPr marL="320040" indent="-320040" fontAlgn="auto">
              <a:spcAft>
                <a:spcPts val="0"/>
              </a:spcAft>
              <a:buFont typeface="Wingdings"/>
              <a:buChar char=""/>
              <a:defRPr/>
            </a:pPr>
            <a:r>
              <a:rPr lang="el-GR" sz="4000" dirty="0" smtClean="0"/>
              <a:t>ΚΟΛΛΩΣΗΣ ΑΛΕΞΑΝΔΡΟΣ</a:t>
            </a:r>
          </a:p>
          <a:p>
            <a:pPr marL="320040" indent="-320040" fontAlgn="auto">
              <a:spcAft>
                <a:spcPts val="0"/>
              </a:spcAft>
              <a:buFont typeface="Wingdings"/>
              <a:buChar char=""/>
              <a:defRPr/>
            </a:pPr>
            <a:r>
              <a:rPr lang="el-GR" sz="4000" dirty="0" smtClean="0"/>
              <a:t>ΚΟΥΒΑ ΜΑΡΙΑ</a:t>
            </a:r>
          </a:p>
          <a:p>
            <a:pPr marL="320040" indent="-320040" fontAlgn="auto">
              <a:spcAft>
                <a:spcPts val="0"/>
              </a:spcAft>
              <a:buFont typeface="Wingdings"/>
              <a:buChar char=""/>
              <a:defRPr/>
            </a:pPr>
            <a:r>
              <a:rPr lang="el-GR" sz="4000" dirty="0" smtClean="0"/>
              <a:t>ΚΟΥΚΙ ΛΙΡΙ</a:t>
            </a:r>
          </a:p>
          <a:p>
            <a:pPr marL="320040" indent="-320040" fontAlgn="auto">
              <a:spcAft>
                <a:spcPts val="0"/>
              </a:spcAft>
              <a:buFont typeface="Wingdings"/>
              <a:buChar char=""/>
              <a:defRPr/>
            </a:pPr>
            <a:r>
              <a:rPr lang="el-GR" sz="4000" dirty="0" smtClean="0"/>
              <a:t>ΚΟΥΤΟΥΖΗ ΔΗΜΗΤΡΑ</a:t>
            </a:r>
          </a:p>
          <a:p>
            <a:pPr marL="320040" indent="-320040" fontAlgn="auto">
              <a:spcAft>
                <a:spcPts val="0"/>
              </a:spcAft>
              <a:buFont typeface="Wingdings"/>
              <a:buChar char=""/>
              <a:defRPr/>
            </a:pPr>
            <a:r>
              <a:rPr lang="el-GR" sz="4000" dirty="0" smtClean="0"/>
              <a:t>ΚΩΣΤΑΡΑ ΜΑΡΙΑ</a:t>
            </a:r>
          </a:p>
          <a:p>
            <a:pPr marL="320040" indent="-320040" fontAlgn="auto">
              <a:spcAft>
                <a:spcPts val="0"/>
              </a:spcAft>
              <a:buFont typeface="Wingdings"/>
              <a:buChar char=""/>
              <a:defRPr/>
            </a:pPr>
            <a:r>
              <a:rPr lang="el-GR" sz="4000" dirty="0" smtClean="0"/>
              <a:t>ΛΙΑΚΙΔΗΣ ΗΛΙΑΣ</a:t>
            </a:r>
          </a:p>
          <a:p>
            <a:pPr marL="320040" indent="-320040" fontAlgn="auto">
              <a:spcAft>
                <a:spcPts val="0"/>
              </a:spcAft>
              <a:buFont typeface="Wingdings"/>
              <a:buChar char=""/>
              <a:defRPr/>
            </a:pPr>
            <a:r>
              <a:rPr lang="el-GR" sz="4000" dirty="0" smtClean="0"/>
              <a:t>ΛΕΟΝΤΗ ΑΝΑΣΤΑΣΙΑ</a:t>
            </a:r>
          </a:p>
          <a:p>
            <a:pPr marL="320040" indent="-320040" fontAlgn="auto">
              <a:spcAft>
                <a:spcPts val="0"/>
              </a:spcAft>
              <a:buFont typeface="Wingdings"/>
              <a:buChar char=""/>
              <a:defRPr/>
            </a:pPr>
            <a:r>
              <a:rPr lang="el-GR" sz="4000" dirty="0" smtClean="0"/>
              <a:t>ΜΕΝΤΖΕΛΙΩΤΗ ΕΛΒΙΡΑ</a:t>
            </a:r>
          </a:p>
          <a:p>
            <a:pPr marL="320040" indent="-320040" fontAlgn="auto">
              <a:spcAft>
                <a:spcPts val="0"/>
              </a:spcAft>
              <a:buFont typeface="Wingdings"/>
              <a:buChar char=""/>
              <a:defRPr/>
            </a:pPr>
            <a:r>
              <a:rPr lang="el-GR" sz="4000" dirty="0" smtClean="0"/>
              <a:t>ΜΠΕΝΑΡΔΗΣ ΑΝΤΩΝΙΟΣ</a:t>
            </a:r>
          </a:p>
          <a:p>
            <a:pPr marL="320040" indent="-320040" fontAlgn="auto">
              <a:spcAft>
                <a:spcPts val="0"/>
              </a:spcAft>
              <a:buFont typeface="Wingdings"/>
              <a:buChar char=""/>
              <a:defRPr/>
            </a:pPr>
            <a:r>
              <a:rPr lang="el-GR" sz="4000" dirty="0" smtClean="0"/>
              <a:t>ΜΠΟΡΑ ΑΓΑΠΗ</a:t>
            </a:r>
          </a:p>
          <a:p>
            <a:pPr marL="320040" indent="-320040" fontAlgn="auto">
              <a:spcAft>
                <a:spcPts val="0"/>
              </a:spcAft>
              <a:buFont typeface="Wingdings"/>
              <a:buChar char=""/>
              <a:defRPr/>
            </a:pPr>
            <a:r>
              <a:rPr lang="el-GR" sz="4000" dirty="0" smtClean="0"/>
              <a:t>ΜΠΡΑΧΟ ΑΝΙΣΑ</a:t>
            </a:r>
          </a:p>
          <a:p>
            <a:pPr marL="320040" indent="-320040" fontAlgn="auto">
              <a:spcAft>
                <a:spcPts val="0"/>
              </a:spcAft>
              <a:buFont typeface="Wingdings"/>
              <a:buChar char=""/>
              <a:defRPr/>
            </a:pPr>
            <a:r>
              <a:rPr lang="el-GR" sz="4000" dirty="0" smtClean="0"/>
              <a:t>ΜΠΡΑΧΟ ΣΟΥΕΛΑ</a:t>
            </a:r>
          </a:p>
          <a:p>
            <a:pPr marL="320040" indent="-320040" fontAlgn="auto">
              <a:spcAft>
                <a:spcPts val="0"/>
              </a:spcAft>
              <a:buFont typeface="Wingdings"/>
              <a:buChar char=""/>
              <a:defRPr/>
            </a:pPr>
            <a:r>
              <a:rPr lang="el-GR" sz="4000" dirty="0" smtClean="0"/>
              <a:t>ΜΠΟΥΖΟΥΚΑΣ ΑΘΑΝΑΣΙΟΣ</a:t>
            </a:r>
          </a:p>
          <a:p>
            <a:pPr marL="320040" indent="-320040" fontAlgn="auto">
              <a:spcAft>
                <a:spcPts val="0"/>
              </a:spcAft>
              <a:buFont typeface="Wingdings"/>
              <a:buChar char=""/>
              <a:defRPr/>
            </a:pPr>
            <a:r>
              <a:rPr lang="el-GR" sz="4000" dirty="0" smtClean="0"/>
              <a:t>ΜΥΛΩΝΑΣ ΧΑΡΑΛΑΜΠΟΣ</a:t>
            </a:r>
          </a:p>
          <a:p>
            <a:pPr marL="320040" indent="-320040" fontAlgn="auto">
              <a:spcAft>
                <a:spcPts val="0"/>
              </a:spcAft>
              <a:buFont typeface="Wingdings"/>
              <a:buChar char=""/>
              <a:defRPr/>
            </a:pPr>
            <a:r>
              <a:rPr lang="el-GR" sz="4000" dirty="0" smtClean="0"/>
              <a:t>ΝΤΑΛΛΑ ΜΑΡΙΑ</a:t>
            </a:r>
          </a:p>
          <a:p>
            <a:pPr marL="320040" indent="-320040" fontAlgn="auto">
              <a:spcAft>
                <a:spcPts val="0"/>
              </a:spcAft>
              <a:buFont typeface="Wingdings"/>
              <a:buChar char=""/>
              <a:defRPr/>
            </a:pPr>
            <a:r>
              <a:rPr lang="el-GR" sz="4000" dirty="0" smtClean="0"/>
              <a:t>ΠΑΓΩΝΗΣ ΑΝΔΡΕΑΣ</a:t>
            </a:r>
          </a:p>
          <a:p>
            <a:pPr marL="320040" indent="-320040" fontAlgn="auto">
              <a:spcAft>
                <a:spcPts val="0"/>
              </a:spcAft>
              <a:buFont typeface="Wingdings"/>
              <a:buChar char=""/>
              <a:defRPr/>
            </a:pPr>
            <a:r>
              <a:rPr lang="el-GR" sz="4000" dirty="0" smtClean="0"/>
              <a:t>ΣΠΑΧΑ ΜΠΕΣΙΑΝ</a:t>
            </a:r>
          </a:p>
          <a:p>
            <a:pPr marL="320040" indent="-320040" fontAlgn="auto">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lstStyle/>
          <a:p>
            <a:r>
              <a:rPr lang="el-GR" smtClean="0"/>
              <a:t>Κύριο θέμα</a:t>
            </a:r>
          </a:p>
        </p:txBody>
      </p:sp>
      <p:sp>
        <p:nvSpPr>
          <p:cNvPr id="3" name="2 - Θέση περιεχομένου"/>
          <p:cNvSpPr>
            <a:spLocks noGrp="1"/>
          </p:cNvSpPr>
          <p:nvPr>
            <p:ph sz="quarter" idx="1"/>
          </p:nvPr>
        </p:nvSpPr>
        <p:spPr>
          <a:xfrm>
            <a:off x="179388" y="1557338"/>
            <a:ext cx="8766175" cy="4495800"/>
          </a:xfrm>
        </p:spPr>
        <p:txBody>
          <a:bodyPr/>
          <a:lstStyle/>
          <a:p>
            <a:pPr algn="just"/>
            <a:r>
              <a:rPr lang="el-GR" smtClean="0"/>
              <a:t>Κύριο θέμα μας είναι τα έργα που δημιούργησε ο άνθρωπος και γενικότερα η επίδραση του στο περιβάλλον, από την ορεινή Ήπειρο του χθες έως την σύγχρονη ανάγκη του σήμερα για οικολογική δόμηση. </a:t>
            </a:r>
          </a:p>
        </p:txBody>
      </p:sp>
      <p:pic>
        <p:nvPicPr>
          <p:cNvPr id="6146" name="Picture 2" descr="Αποτέλεσμα εικόνας για λιθινες κατασκευες ηπειρος"/>
          <p:cNvPicPr>
            <a:picLocks noChangeAspect="1" noChangeArrowheads="1"/>
          </p:cNvPicPr>
          <p:nvPr/>
        </p:nvPicPr>
        <p:blipFill>
          <a:blip r:embed="rId2"/>
          <a:srcRect/>
          <a:stretch>
            <a:fillRect/>
          </a:stretch>
        </p:blipFill>
        <p:spPr bwMode="auto">
          <a:xfrm>
            <a:off x="179388" y="3429000"/>
            <a:ext cx="4857750" cy="3240088"/>
          </a:xfrm>
          <a:prstGeom prst="rect">
            <a:avLst/>
          </a:prstGeom>
          <a:noFill/>
          <a:ln w="9525">
            <a:noFill/>
            <a:miter lim="800000"/>
            <a:headEnd/>
            <a:tailEnd/>
          </a:ln>
        </p:spPr>
      </p:pic>
      <p:pic>
        <p:nvPicPr>
          <p:cNvPr id="6148" name="Picture 4" descr="Σχετική εικόνα"/>
          <p:cNvPicPr>
            <a:picLocks noChangeAspect="1" noChangeArrowheads="1"/>
          </p:cNvPicPr>
          <p:nvPr/>
        </p:nvPicPr>
        <p:blipFill>
          <a:blip r:embed="rId3"/>
          <a:srcRect/>
          <a:stretch>
            <a:fillRect/>
          </a:stretch>
        </p:blipFill>
        <p:spPr bwMode="auto">
          <a:xfrm>
            <a:off x="4427538" y="3429000"/>
            <a:ext cx="4537075" cy="32559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arn(inVertical)">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down)">
                                      <p:cBhvr>
                                        <p:cTn id="2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lstStyle/>
          <a:p>
            <a:r>
              <a:rPr lang="el-GR" smtClean="0"/>
              <a:t>Θεματικές ενότητες </a:t>
            </a:r>
          </a:p>
        </p:txBody>
      </p:sp>
      <p:sp>
        <p:nvSpPr>
          <p:cNvPr id="3" name="2 - Θέση περιεχομένου"/>
          <p:cNvSpPr>
            <a:spLocks noGrp="1"/>
          </p:cNvSpPr>
          <p:nvPr>
            <p:ph sz="quarter" idx="1"/>
          </p:nvPr>
        </p:nvSpPr>
        <p:spPr>
          <a:xfrm>
            <a:off x="612775" y="1600200"/>
            <a:ext cx="8153400" cy="4495800"/>
          </a:xfrm>
        </p:spPr>
        <p:txBody>
          <a:bodyPr/>
          <a:lstStyle/>
          <a:p>
            <a:pPr algn="just"/>
            <a:r>
              <a:rPr lang="el-GR" smtClean="0"/>
              <a:t>Ιστορικές πληροφορίες για τις λίθινες κατασκευές στην Ήπειρο</a:t>
            </a:r>
          </a:p>
          <a:p>
            <a:pPr algn="just"/>
            <a:r>
              <a:rPr lang="el-GR" smtClean="0"/>
              <a:t>Γνωριμία με τη μέθοδο κατασκευής πέτρινων κτηρίων</a:t>
            </a:r>
          </a:p>
          <a:p>
            <a:pPr algn="just"/>
            <a:r>
              <a:rPr lang="el-GR" smtClean="0"/>
              <a:t>Επίδραση του ανθρώπου στο περιβάλλον </a:t>
            </a:r>
          </a:p>
          <a:p>
            <a:pPr algn="just"/>
            <a:r>
              <a:rPr lang="el-GR" smtClean="0"/>
              <a:t>Κατανόηση της σημασίας της δόμησης κτηρίων σε εξάρτηση με το περιβάλλον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188" y="333375"/>
            <a:ext cx="8153400" cy="1400175"/>
          </a:xfrm>
        </p:spPr>
        <p:txBody>
          <a:bodyPr>
            <a:normAutofit fontScale="90000"/>
          </a:bodyPr>
          <a:lstStyle/>
          <a:p>
            <a:pPr fontAlgn="auto">
              <a:spcAft>
                <a:spcPts val="0"/>
              </a:spcAft>
              <a:defRPr/>
            </a:pPr>
            <a:r>
              <a:rPr lang="el-GR" dirty="0" smtClean="0"/>
              <a:t>Ιστορικές πληροφορίες για τις λίθινες κατασκευές στην Ήπειρο</a:t>
            </a:r>
            <a:br>
              <a:rPr lang="el-GR" dirty="0" smtClean="0"/>
            </a:br>
            <a:endParaRPr lang="el-GR" dirty="0"/>
          </a:p>
        </p:txBody>
      </p:sp>
      <p:sp>
        <p:nvSpPr>
          <p:cNvPr id="3" name="2 - Θέση περιεχομένου"/>
          <p:cNvSpPr>
            <a:spLocks noGrp="1"/>
          </p:cNvSpPr>
          <p:nvPr>
            <p:ph sz="quarter" idx="1"/>
          </p:nvPr>
        </p:nvSpPr>
        <p:spPr>
          <a:xfrm>
            <a:off x="611188" y="1600200"/>
            <a:ext cx="8153400" cy="5257800"/>
          </a:xfrm>
        </p:spPr>
        <p:txBody>
          <a:bodyPr>
            <a:normAutofit fontScale="85000" lnSpcReduction="20000"/>
          </a:bodyPr>
          <a:lstStyle/>
          <a:p>
            <a:pPr marL="320040" indent="-320040" algn="just" fontAlgn="auto">
              <a:spcAft>
                <a:spcPts val="0"/>
              </a:spcAft>
              <a:buFont typeface="Wingdings"/>
              <a:buChar char=""/>
              <a:defRPr/>
            </a:pPr>
            <a:r>
              <a:rPr lang="el-GR" dirty="0" smtClean="0"/>
              <a:t>Οι φυσικές πέτρες ήταν ως το τέλος σχεδόν του 19ου αιώνα το κυριότερο δομικό υλικό. Το μεγαλύτερο και το πιο μόνιμο μέρος όλων των μεγάλων δομικών έργων ήταν από φυσικές πέτρες. </a:t>
            </a:r>
          </a:p>
          <a:p>
            <a:pPr marL="320040" indent="-320040" algn="just" fontAlgn="auto">
              <a:spcAft>
                <a:spcPts val="0"/>
              </a:spcAft>
              <a:buFont typeface="Wingdings"/>
              <a:buChar char=""/>
              <a:defRPr/>
            </a:pPr>
            <a:r>
              <a:rPr lang="el-GR" dirty="0" smtClean="0"/>
              <a:t>Σύγχρονα η βιομηχανική και κοινωνική ανάπτυξη είχαν σαν αποτέλεσμα να αυξηθεί η χρήση των τεχνητών λίθων, επειδή υπάρχει γενικά μια τάση να αντικατασταθούν τα φυσικά υλικά με βιομηχανικά προϊόντα. Ο λόγος είναι ότι αυτά έχουν πιο ομοιόμορφες ιδιότητες, που ελέγχονται καλύτερα, ενώ το κόστος της παραγωγής τους γίνεται ολοένα μικρότερο, όσο προοδεύει η τεχνολογία. </a:t>
            </a:r>
          </a:p>
          <a:p>
            <a:pPr marL="320040" indent="-320040" algn="just" fontAlgn="auto">
              <a:spcAft>
                <a:spcPts val="0"/>
              </a:spcAft>
              <a:buFont typeface="Wingdings"/>
              <a:buChar char=""/>
              <a:defRPr/>
            </a:pPr>
            <a:r>
              <a:rPr lang="el-GR" dirty="0" smtClean="0"/>
              <a:t>Έτσι σήμερα ο ρόλος των φυσικών λίθων έχει περιορισθεί πάρα πολύ. Σε περιοχές βέβαια χωρίς βιομηχανία, όπου συνήθως γίνονται μόνο μικρά έργα, οι πέτρες φυσικές ή τεχνητές εξακολουθούν να είναι το βασικό δομικό υλικό σε όλες τις περιοχές της Ηπείρου. </a:t>
            </a:r>
          </a:p>
          <a:p>
            <a:pPr marL="320040" indent="-320040" fontAlgn="auto">
              <a:spcAft>
                <a:spcPts val="0"/>
              </a:spcAft>
              <a:buFont typeface="Wingdings"/>
              <a:buChar char=""/>
              <a:defRPr/>
            </a:pPr>
            <a:endParaRPr lang="el-G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fontAlgn="auto">
              <a:spcAft>
                <a:spcPts val="0"/>
              </a:spcAft>
              <a:defRPr/>
            </a:pPr>
            <a:r>
              <a:rPr lang="el-GR" dirty="0" smtClean="0"/>
              <a:t>Ιστορικές πληροφορίες για τις λίθινες κατασκευές στην Ήπειρο</a:t>
            </a:r>
            <a:endParaRPr lang="el-GR" dirty="0"/>
          </a:p>
        </p:txBody>
      </p:sp>
      <p:pic>
        <p:nvPicPr>
          <p:cNvPr id="4" name="3 - Θέση περιεχομένου" descr="ta-gefuria-tis-ipeirou-pou-stekoun-agerwxa-ston-xrono.w_hr.jpg"/>
          <p:cNvPicPr>
            <a:picLocks noGrp="1" noChangeAspect="1"/>
          </p:cNvPicPr>
          <p:nvPr>
            <p:ph sz="quarter" idx="1"/>
          </p:nvPr>
        </p:nvPicPr>
        <p:blipFill>
          <a:blip r:embed="rId2"/>
          <a:srcRect/>
          <a:stretch>
            <a:fillRect/>
          </a:stretch>
        </p:blipFill>
        <p:spPr>
          <a:xfrm>
            <a:off x="179388" y="1628775"/>
            <a:ext cx="8836025" cy="4968875"/>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188" y="333375"/>
            <a:ext cx="8153400" cy="1255713"/>
          </a:xfrm>
        </p:spPr>
        <p:txBody>
          <a:bodyPr>
            <a:normAutofit fontScale="90000"/>
          </a:bodyPr>
          <a:lstStyle/>
          <a:p>
            <a:pPr fontAlgn="auto">
              <a:spcAft>
                <a:spcPts val="0"/>
              </a:spcAft>
              <a:defRPr/>
            </a:pPr>
            <a:r>
              <a:rPr lang="el-GR" dirty="0" smtClean="0"/>
              <a:t>Γνωριμία με τη μέθοδο κατασκευής πέτρινων κτηρίων</a:t>
            </a:r>
            <a:br>
              <a:rPr lang="el-GR" dirty="0" smtClean="0"/>
            </a:br>
            <a:endParaRPr lang="el-GR" dirty="0"/>
          </a:p>
        </p:txBody>
      </p:sp>
      <p:sp>
        <p:nvSpPr>
          <p:cNvPr id="5" name="4 - Θέση περιεχομένου"/>
          <p:cNvSpPr>
            <a:spLocks noGrp="1"/>
          </p:cNvSpPr>
          <p:nvPr>
            <p:ph sz="quarter" idx="1"/>
          </p:nvPr>
        </p:nvSpPr>
        <p:spPr>
          <a:xfrm>
            <a:off x="612775" y="1600200"/>
            <a:ext cx="8153400" cy="4495800"/>
          </a:xfrm>
        </p:spPr>
        <p:txBody>
          <a:bodyPr>
            <a:normAutofit fontScale="92500" lnSpcReduction="10000"/>
          </a:bodyPr>
          <a:lstStyle/>
          <a:p>
            <a:pPr marL="320040" indent="-320040" algn="just" fontAlgn="auto">
              <a:spcAft>
                <a:spcPts val="0"/>
              </a:spcAft>
              <a:buFont typeface="Wingdings"/>
              <a:buChar char=""/>
              <a:defRPr/>
            </a:pPr>
            <a:r>
              <a:rPr lang="el-GR" dirty="0" smtClean="0"/>
              <a:t>Τα κτίρια από πέτρα αποτελούν την πλέον παραδοσιακή μορφή αρχιτεκτονικής στην Ελλάδα και είναι συνυφασμένα με τα χωριά και τους ορεινούς οικισμούς.</a:t>
            </a:r>
          </a:p>
          <a:p>
            <a:pPr marL="320040" indent="-320040" algn="just" fontAlgn="auto">
              <a:spcAft>
                <a:spcPts val="0"/>
              </a:spcAft>
              <a:buFont typeface="Wingdings"/>
              <a:buChar char=""/>
              <a:defRPr/>
            </a:pPr>
            <a:r>
              <a:rPr lang="el-GR" dirty="0" smtClean="0"/>
              <a:t>Η τεχνολογία της πέτρας όμως, σε συνδυασμό με την αυξανόμενη τεχνογνωσία έχουν δώσει μια νέα δυναμική στην κατασκευή από πέτρα.</a:t>
            </a:r>
          </a:p>
          <a:p>
            <a:pPr marL="320040" indent="-320040" algn="just" fontAlgn="auto">
              <a:spcAft>
                <a:spcPts val="0"/>
              </a:spcAft>
              <a:buFont typeface="Wingdings"/>
              <a:buChar char=""/>
              <a:defRPr/>
            </a:pPr>
            <a:r>
              <a:rPr lang="el-GR" dirty="0" smtClean="0"/>
              <a:t>Η λιθοδομή, είτε σαν φέρων οργανισμός του κτιρίου, είτε σαν επένδυση της τοιχοποιίας είναι μια επιλογή που συνδυάζει την εναρμόνιση με το περιβάλλον και την υψηλή άνεση διαβίωσης.</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fontAlgn="auto">
              <a:spcAft>
                <a:spcPts val="0"/>
              </a:spcAft>
              <a:defRPr/>
            </a:pPr>
            <a:r>
              <a:rPr lang="el-GR" dirty="0" smtClean="0"/>
              <a:t>Γνωριμία με τη μέθοδο κατασκευής πέτρινων κτηρίων</a:t>
            </a:r>
            <a:endParaRPr lang="el-GR" dirty="0"/>
          </a:p>
        </p:txBody>
      </p:sp>
      <p:sp>
        <p:nvSpPr>
          <p:cNvPr id="3" name="2 - Θέση περιεχομένου"/>
          <p:cNvSpPr>
            <a:spLocks noGrp="1"/>
          </p:cNvSpPr>
          <p:nvPr>
            <p:ph sz="quarter" idx="1"/>
          </p:nvPr>
        </p:nvSpPr>
        <p:spPr>
          <a:xfrm>
            <a:off x="539750" y="1484313"/>
            <a:ext cx="8153400" cy="5518150"/>
          </a:xfrm>
        </p:spPr>
        <p:txBody>
          <a:bodyPr>
            <a:normAutofit fontScale="85000" lnSpcReduction="20000"/>
          </a:bodyPr>
          <a:lstStyle/>
          <a:p>
            <a:pPr marL="320040" indent="-320040" algn="just" fontAlgn="auto">
              <a:spcAft>
                <a:spcPts val="0"/>
              </a:spcAft>
              <a:buFont typeface="Wingdings"/>
              <a:buChar char=""/>
              <a:defRPr/>
            </a:pPr>
            <a:r>
              <a:rPr lang="el-GR" dirty="0" smtClean="0"/>
              <a:t>Η πέτρα είναι ένα δομικό υλικό με ιδιαιτερότητες και απαιτεί ιδιαίτερη προσοχή ώστε να αποδώσει τα μέγιστα της αντοχής, της ασφάλειας και της αισθητικής.</a:t>
            </a:r>
          </a:p>
          <a:p>
            <a:pPr marL="320040" indent="-320040" algn="just" fontAlgn="auto">
              <a:spcAft>
                <a:spcPts val="0"/>
              </a:spcAft>
              <a:buFont typeface="Wingdings"/>
              <a:buChar char=""/>
              <a:defRPr/>
            </a:pPr>
            <a:r>
              <a:rPr lang="el-GR" dirty="0" smtClean="0"/>
              <a:t>Υπάρχουν πάρα πολλά είδη πέτρας και ανάλογα με τα πετρώματα από τα οποία προέρχεται το υλικό, εξαρτάται ο τρόπος δόμησης και ο χρωματισμός που αποδίδεται. Συνηθέστερα προτιμάται η ακανόνιστου σχήματος πέτρα που αποδίδει πιο φυσική όψη στο κτίριο και αυξημένες αντοχές. Διαδεδομένη επιλογή επίσης είναι οι τοιχοποιίες από ορθογώνια </a:t>
            </a:r>
            <a:r>
              <a:rPr lang="el-GR" dirty="0" err="1" smtClean="0"/>
              <a:t>λιθοσώματα</a:t>
            </a:r>
            <a:r>
              <a:rPr lang="el-GR" dirty="0" smtClean="0"/>
              <a:t> που αποφέρουν μια πιο "αυστηρή" όψη στο κτίριο.</a:t>
            </a:r>
          </a:p>
          <a:p>
            <a:pPr marL="320040" indent="-320040" algn="just" fontAlgn="auto">
              <a:spcAft>
                <a:spcPts val="0"/>
              </a:spcAft>
              <a:buFont typeface="Wingdings"/>
              <a:buChar char=""/>
              <a:defRPr/>
            </a:pPr>
            <a:r>
              <a:rPr lang="el-GR" dirty="0" smtClean="0"/>
              <a:t>Οι πέτρες που χρησιμοποιούμε είναι άριστης ποιότητας και προέρχονται από λατομεία της περιοχής που μπορούν να προμηθεύσουν κατάλληλα τεμάχια λίθων για την διαμόρφωση του επιθυμητού αποτελέσματος με πελέκημα και ταίριασμα κάθε </a:t>
            </a:r>
            <a:r>
              <a:rPr lang="el-GR" dirty="0" err="1" smtClean="0"/>
              <a:t>λιθοσώματος</a:t>
            </a:r>
            <a:r>
              <a:rPr lang="el-GR" dirty="0" smtClean="0"/>
              <a:t> χωριστά. </a:t>
            </a:r>
          </a:p>
          <a:p>
            <a:pPr marL="320040" indent="-320040" fontAlgn="auto">
              <a:spcAft>
                <a:spcPts val="0"/>
              </a:spcAft>
              <a:buFont typeface="Wingdings"/>
              <a:buChar char=""/>
              <a:defRPr/>
            </a:pPr>
            <a:endParaRPr lang="el-G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fontAlgn="auto">
              <a:spcAft>
                <a:spcPts val="0"/>
              </a:spcAft>
              <a:defRPr/>
            </a:pPr>
            <a:r>
              <a:rPr lang="el-GR" dirty="0" smtClean="0"/>
              <a:t>Γνωριμία με τη μέθοδο κατασκευής πέτρινων κτηρίων</a:t>
            </a:r>
            <a:endParaRPr lang="el-GR" dirty="0"/>
          </a:p>
        </p:txBody>
      </p:sp>
      <p:sp>
        <p:nvSpPr>
          <p:cNvPr id="3" name="2 - Θέση περιεχομένου"/>
          <p:cNvSpPr>
            <a:spLocks noGrp="1"/>
          </p:cNvSpPr>
          <p:nvPr>
            <p:ph sz="quarter" idx="1"/>
          </p:nvPr>
        </p:nvSpPr>
        <p:spPr>
          <a:xfrm>
            <a:off x="612775" y="1600200"/>
            <a:ext cx="8153400" cy="4495800"/>
          </a:xfrm>
        </p:spPr>
        <p:txBody>
          <a:bodyPr>
            <a:normAutofit fontScale="85000" lnSpcReduction="20000"/>
          </a:bodyPr>
          <a:lstStyle/>
          <a:p>
            <a:pPr marL="320040" indent="-320040" algn="just" fontAlgn="auto">
              <a:spcAft>
                <a:spcPts val="0"/>
              </a:spcAft>
              <a:buFont typeface="Wingdings"/>
              <a:buChar char=""/>
              <a:defRPr/>
            </a:pPr>
            <a:r>
              <a:rPr lang="el-GR" dirty="0" smtClean="0"/>
              <a:t>Η θεμελίωση των λιθοδομών γίνεται σε αντίθεση με το παρελθόν σε σταθερό επίπεδο θεμέλιο από οπλισμένο σκυρόδεμα, το οποίο παραλαμβάνει όλα τα φορτία και προσφέρει σταθερότητα κατασκευής προς αποφυγή καθιζήσεων.</a:t>
            </a:r>
          </a:p>
          <a:p>
            <a:pPr marL="320040" indent="-320040" algn="just" fontAlgn="auto">
              <a:spcAft>
                <a:spcPts val="0"/>
              </a:spcAft>
              <a:buFont typeface="Wingdings"/>
              <a:buChar char=""/>
              <a:defRPr/>
            </a:pPr>
            <a:r>
              <a:rPr lang="el-GR" dirty="0" smtClean="0"/>
              <a:t>Ευρέως διαδεδομένη επιλογή αποτελεί η πέτρα ως επικάλυψη σε συμβατικές κατασκευές, όταν η λιθοδομή καλείται να προσφέρει μόνο την αισθητική συνεισφορά της. Σε αυτή την περίπτωση δεν πρέπει να υποτιμάται το ίδιο βάρος των λίθων και να χτίζεται με τέτοιο τρόπο ώστε να μην υπάρχει κίνδυνος αποκόλλησης από την υπόλοιπη κατασκευή. Ανάλογα λοιπόν με τις δυνατότητες δόμησης του οικοπέδου, επένδυση από πέτρα μπορεί να γίνει σε διάφορα πάχη αλλά και διατάξεις.</a:t>
            </a:r>
          </a:p>
          <a:p>
            <a:pPr marL="320040" indent="-320040" fontAlgn="auto">
              <a:spcAft>
                <a:spcPts val="0"/>
              </a:spcAft>
              <a:buFont typeface="Wingdings"/>
              <a:buChar char=""/>
              <a:defRPr/>
            </a:pPr>
            <a:endParaRPr lang="el-G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279</TotalTime>
  <Words>880</Words>
  <Application>Microsoft Office PowerPoint</Application>
  <PresentationFormat>On-screen Show (4:3)</PresentationFormat>
  <Paragraphs>74</Paragraphs>
  <Slides>17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Πρότυπο σχεδίασης</vt:lpstr>
      </vt:variant>
      <vt:variant>
        <vt:i4>8</vt:i4>
      </vt:variant>
      <vt:variant>
        <vt:lpstr>Τίτλοι διαφανειών</vt:lpstr>
      </vt:variant>
      <vt:variant>
        <vt:i4>17</vt:i4>
      </vt:variant>
    </vt:vector>
  </HeadingPairs>
  <TitlesOfParts>
    <vt:vector size="30" baseType="lpstr">
      <vt:lpstr>Calibri</vt:lpstr>
      <vt:lpstr>Arial</vt:lpstr>
      <vt:lpstr>Wingdings</vt:lpstr>
      <vt:lpstr>Wingdings 2</vt:lpstr>
      <vt:lpstr>Tw Cen MT</vt:lpstr>
      <vt:lpstr>Διάμεσος</vt:lpstr>
      <vt:lpstr>Διάμεσος</vt:lpstr>
      <vt:lpstr>Διάμεσος</vt:lpstr>
      <vt:lpstr>Διάμεσος</vt:lpstr>
      <vt:lpstr>Διάμεσος</vt:lpstr>
      <vt:lpstr>Διάμεσος</vt:lpstr>
      <vt:lpstr>Διάμεσος</vt:lpstr>
      <vt:lpstr>Διάμεσος</vt:lpstr>
      <vt:lpstr>ΓΥΜΝΑΣΙΟ Ν. ΠΕΡΑΜΟΥ </vt:lpstr>
      <vt:lpstr>Συμμετέχοντες μαθητές</vt:lpstr>
      <vt:lpstr>Κύριο θέμα</vt:lpstr>
      <vt:lpstr>Θεματικές ενότητες </vt:lpstr>
      <vt:lpstr>Ιστορικές πληροφορίες για τις λίθινες κατασκευές στην Ήπειρο </vt:lpstr>
      <vt:lpstr>Ιστορικές πληροφορίες για τις λίθινες κατασκευές στην Ήπειρο</vt:lpstr>
      <vt:lpstr>Γνωριμία με τη μέθοδο κατασκευής πέτρινων κτηρίων </vt:lpstr>
      <vt:lpstr>Γνωριμία με τη μέθοδο κατασκευής πέτρινων κτηρίων</vt:lpstr>
      <vt:lpstr>Γνωριμία με τη μέθοδο κατασκευής πέτρινων κτηρίων</vt:lpstr>
      <vt:lpstr>Γνωριμία με τη μέθοδο κατασκευής πέτρινων κτηρίων</vt:lpstr>
      <vt:lpstr>Γνωριμία με τη μέθοδο κατασκευής πέτρινων κτηρίων</vt:lpstr>
      <vt:lpstr>Γνωριμία με τη μέθοδο κατασκευής πέτρινων κτηρίων</vt:lpstr>
      <vt:lpstr>Γνωριμία με τη μέθοδο κατασκευής πέτρινων κτηρίων</vt:lpstr>
      <vt:lpstr>Επίδραση του ανθρώπου στο περιβάλλον  </vt:lpstr>
      <vt:lpstr>Επίδραση του ανθρώπου στο περιβάλλον</vt:lpstr>
      <vt:lpstr>Κατανόηση της σημασίας της δόμησης κτηρίων σε εξάρτηση με το περιβάλλον  </vt:lpstr>
      <vt:lpstr>Επίσκεψη του Γυμνασίου της Ν.Περάμου στα Ιωάννινα (Απρίλιος 2017)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Γυμνασιο ν. περαμου</dc:title>
  <dc:creator>user</dc:creator>
  <cp:lastModifiedBy>ΔΙΕΥΘΥΝΤΗΣ</cp:lastModifiedBy>
  <cp:revision>31</cp:revision>
  <dcterms:created xsi:type="dcterms:W3CDTF">2017-05-15T18:00:56Z</dcterms:created>
  <dcterms:modified xsi:type="dcterms:W3CDTF">2017-06-16T08:58:45Z</dcterms:modified>
</cp:coreProperties>
</file>