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sldIdLst>
    <p:sldId id="256" r:id="rId2"/>
    <p:sldId id="280" r:id="rId3"/>
    <p:sldId id="258" r:id="rId4"/>
    <p:sldId id="269" r:id="rId5"/>
    <p:sldId id="279" r:id="rId6"/>
    <p:sldId id="276" r:id="rId7"/>
    <p:sldId id="277" r:id="rId8"/>
    <p:sldId id="278" r:id="rId9"/>
    <p:sldId id="270" r:id="rId10"/>
    <p:sldId id="271" r:id="rId11"/>
    <p:sldId id="272" r:id="rId12"/>
    <p:sldId id="273" r:id="rId13"/>
    <p:sldId id="274" r:id="rId14"/>
    <p:sldId id="275" r:id="rId15"/>
    <p:sldId id="281" r:id="rId16"/>
    <p:sldId id="282" r:id="rId17"/>
    <p:sldId id="283" r:id="rId18"/>
    <p:sldId id="284" r:id="rId19"/>
    <p:sldId id="285" r:id="rId20"/>
    <p:sldId id="286" r:id="rId21"/>
    <p:sldId id="261" r:id="rId22"/>
    <p:sldId id="262" r:id="rId23"/>
    <p:sldId id="268" r:id="rId2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2178" y="-89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3" name="22 - Ορθογώνιο"/>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23 - Ορθογώνιο"/>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24 - Ορθογώνιο"/>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25 - Ορθογώνιο"/>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 Ορθογώνιο"/>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29 - Στρογγυλεμένο ορθογώνιο"/>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30 - Στρογγυλεμένο ορθογώνιο"/>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 Ορθογώνιο"/>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 Ορθογώνιο"/>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6705600" y="4206240"/>
            <a:ext cx="960120" cy="457200"/>
          </a:xfrm>
        </p:spPr>
        <p:txBody>
          <a:bodyPr/>
          <a:lstStyle/>
          <a:p>
            <a:fld id="{7771D376-01E5-4A60-894E-C43EB245812D}" type="datetimeFigureOut">
              <a:rPr lang="el-GR" smtClean="0"/>
              <a:pPr/>
              <a:t>16/4/2016</a:t>
            </a:fld>
            <a:endParaRPr lang="el-GR"/>
          </a:p>
        </p:txBody>
      </p:sp>
      <p:sp>
        <p:nvSpPr>
          <p:cNvPr id="17" name="16 - Θέση υποσέλιδου"/>
          <p:cNvSpPr>
            <a:spLocks noGrp="1"/>
          </p:cNvSpPr>
          <p:nvPr>
            <p:ph type="ftr" sz="quarter" idx="11"/>
          </p:nvPr>
        </p:nvSpPr>
        <p:spPr>
          <a:xfrm>
            <a:off x="5410200" y="4205288"/>
            <a:ext cx="1295400" cy="457200"/>
          </a:xfrm>
        </p:spPr>
        <p:txBody>
          <a:bodyPr/>
          <a:lstStyle/>
          <a:p>
            <a:endParaRPr lang="el-GR"/>
          </a:p>
        </p:txBody>
      </p:sp>
      <p:sp>
        <p:nvSpPr>
          <p:cNvPr id="29" name="28 - Θέση αριθμού διαφάνειας"/>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C02BA898-931F-4A96-99DF-63EA2C1526FF}"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7771D376-01E5-4A60-894E-C43EB245812D}" type="datetimeFigureOut">
              <a:rPr lang="el-GR" smtClean="0"/>
              <a:pPr/>
              <a:t>16/4/2016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02BA898-931F-4A96-99DF-63EA2C1526FF}"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781800" y="1143000"/>
            <a:ext cx="1905000" cy="5486400"/>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1143000"/>
            <a:ext cx="6248400" cy="5486400"/>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7771D376-01E5-4A60-894E-C43EB245812D}" type="datetimeFigureOut">
              <a:rPr lang="el-GR" smtClean="0"/>
              <a:pPr/>
              <a:t>16/4/2016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02BA898-931F-4A96-99DF-63EA2C1526FF}"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7771D376-01E5-4A60-894E-C43EB245812D}" type="datetimeFigureOut">
              <a:rPr lang="el-GR" smtClean="0"/>
              <a:pPr/>
              <a:t>16/4/2016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02BA898-931F-4A96-99DF-63EA2C1526FF}"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7771D376-01E5-4A60-894E-C43EB245812D}" type="datetimeFigureOut">
              <a:rPr lang="el-GR" smtClean="0"/>
              <a:pPr/>
              <a:t>16/4/2016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02BA898-931F-4A96-99DF-63EA2C1526FF}"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7771D376-01E5-4A60-894E-C43EB245812D}" type="datetimeFigureOut">
              <a:rPr lang="el-GR" smtClean="0"/>
              <a:pPr/>
              <a:t>16/4/2016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C02BA898-931F-4A96-99DF-63EA2C1526FF}"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381000" y="1143000"/>
            <a:ext cx="8382000" cy="1069848"/>
          </a:xfrm>
        </p:spPr>
        <p:txBody>
          <a:bodyPr anchor="ctr"/>
          <a:lstStyle>
            <a:lvl1pPr>
              <a:defRPr sz="4000" b="0" i="0" cap="none"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6" name="25 - Θέση ημερομηνίας"/>
          <p:cNvSpPr>
            <a:spLocks noGrp="1"/>
          </p:cNvSpPr>
          <p:nvPr>
            <p:ph type="dt" sz="half" idx="10"/>
          </p:nvPr>
        </p:nvSpPr>
        <p:spPr/>
        <p:txBody>
          <a:bodyPr rtlCol="0"/>
          <a:lstStyle/>
          <a:p>
            <a:fld id="{7771D376-01E5-4A60-894E-C43EB245812D}" type="datetimeFigureOut">
              <a:rPr lang="el-GR" smtClean="0"/>
              <a:pPr/>
              <a:t>16/4/2016</a:t>
            </a:fld>
            <a:endParaRPr lang="el-GR"/>
          </a:p>
        </p:txBody>
      </p:sp>
      <p:sp>
        <p:nvSpPr>
          <p:cNvPr id="27" name="26 - Θέση αριθμού διαφάνειας"/>
          <p:cNvSpPr>
            <a:spLocks noGrp="1"/>
          </p:cNvSpPr>
          <p:nvPr>
            <p:ph type="sldNum" sz="quarter" idx="11"/>
          </p:nvPr>
        </p:nvSpPr>
        <p:spPr/>
        <p:txBody>
          <a:bodyPr rtlCol="0"/>
          <a:lstStyle/>
          <a:p>
            <a:fld id="{C02BA898-931F-4A96-99DF-63EA2C1526FF}" type="slidenum">
              <a:rPr lang="el-GR" smtClean="0"/>
              <a:pPr/>
              <a:t>‹#›</a:t>
            </a:fld>
            <a:endParaRPr lang="el-GR"/>
          </a:p>
        </p:txBody>
      </p:sp>
      <p:sp>
        <p:nvSpPr>
          <p:cNvPr id="28" name="27 - Θέση υποσέλιδου"/>
          <p:cNvSpPr>
            <a:spLocks noGrp="1"/>
          </p:cNvSpPr>
          <p:nvPr>
            <p:ph type="ftr" sz="quarter" idx="12"/>
          </p:nvPr>
        </p:nvSpPr>
        <p:spPr/>
        <p:txBody>
          <a:bodyPr rtlCol="0"/>
          <a:lstStyle/>
          <a:p>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a:xfrm>
            <a:off x="6583680" y="612648"/>
            <a:ext cx="957264" cy="457200"/>
          </a:xfrm>
        </p:spPr>
        <p:txBody>
          <a:bodyPr/>
          <a:lstStyle/>
          <a:p>
            <a:fld id="{7771D376-01E5-4A60-894E-C43EB245812D}" type="datetimeFigureOut">
              <a:rPr lang="el-GR" smtClean="0"/>
              <a:pPr/>
              <a:t>16/4/2016</a:t>
            </a:fld>
            <a:endParaRPr lang="el-GR"/>
          </a:p>
        </p:txBody>
      </p:sp>
      <p:sp>
        <p:nvSpPr>
          <p:cNvPr id="4" name="3 - Θέση υποσέλιδου"/>
          <p:cNvSpPr>
            <a:spLocks noGrp="1"/>
          </p:cNvSpPr>
          <p:nvPr>
            <p:ph type="ftr" sz="quarter" idx="11"/>
          </p:nvPr>
        </p:nvSpPr>
        <p:spPr>
          <a:xfrm>
            <a:off x="5257800" y="612648"/>
            <a:ext cx="1325880" cy="457200"/>
          </a:xfrm>
        </p:spPr>
        <p:txBody>
          <a:bodyPr/>
          <a:lstStyle/>
          <a:p>
            <a:endParaRPr lang="el-GR"/>
          </a:p>
        </p:txBody>
      </p:sp>
      <p:sp>
        <p:nvSpPr>
          <p:cNvPr id="5" name="4 - Θέση αριθμού διαφάνειας"/>
          <p:cNvSpPr>
            <a:spLocks noGrp="1"/>
          </p:cNvSpPr>
          <p:nvPr>
            <p:ph type="sldNum" sz="quarter" idx="12"/>
          </p:nvPr>
        </p:nvSpPr>
        <p:spPr>
          <a:xfrm>
            <a:off x="8174736" y="2272"/>
            <a:ext cx="762000" cy="365760"/>
          </a:xfrm>
        </p:spPr>
        <p:txBody>
          <a:bodyPr/>
          <a:lstStyle/>
          <a:p>
            <a:fld id="{C02BA898-931F-4A96-99DF-63EA2C1526FF}"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7771D376-01E5-4A60-894E-C43EB245812D}" type="datetimeFigureOut">
              <a:rPr lang="el-GR" smtClean="0"/>
              <a:pPr/>
              <a:t>16/4/2016</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C02BA898-931F-4A96-99DF-63EA2C1526FF}"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353496" y="1101970"/>
            <a:ext cx="3383280" cy="877824"/>
          </a:xfrm>
        </p:spPr>
        <p:txBody>
          <a:bodyPr anchor="b"/>
          <a:lstStyle>
            <a:lvl1pPr algn="l">
              <a:buNone/>
              <a:defRPr sz="1800" b="1"/>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7771D376-01E5-4A60-894E-C43EB245812D}" type="datetimeFigureOut">
              <a:rPr lang="el-GR" smtClean="0"/>
              <a:pPr/>
              <a:t>16/4/2016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C02BA898-931F-4A96-99DF-63EA2C1526FF}"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7771D376-01E5-4A60-894E-C43EB245812D}" type="datetimeFigureOut">
              <a:rPr lang="el-GR" smtClean="0"/>
              <a:pPr/>
              <a:t>16/4/2016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C02BA898-931F-4A96-99DF-63EA2C1526FF}"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 Ορθογώνιο"/>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 Ορθογώνιο"/>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 Ορθογώνιο"/>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30 - Ορθογώνιο"/>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 Ορθογώνιο"/>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32 - Στρογγυλεμένο ορθογώνιο"/>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33 - Στρογγυλεμένο ορθογώνιο"/>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34 - Ορθογώνιο"/>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 Ορθογώνιο"/>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 Ορθογώνιο"/>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37 - Ορθογώνιο"/>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 Ορθογώνιο"/>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39 - Ορθογώνιο"/>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 Θέση τίτλου"/>
          <p:cNvSpPr>
            <a:spLocks noGrp="1"/>
          </p:cNvSpPr>
          <p:nvPr>
            <p:ph type="title"/>
          </p:nvPr>
        </p:nvSpPr>
        <p:spPr>
          <a:xfrm>
            <a:off x="457200" y="1143000"/>
            <a:ext cx="8229600" cy="10668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7771D376-01E5-4A60-894E-C43EB245812D}" type="datetimeFigureOut">
              <a:rPr lang="el-GR" smtClean="0"/>
              <a:pPr/>
              <a:t>16/4/2016</a:t>
            </a:fld>
            <a:endParaRPr lang="el-GR"/>
          </a:p>
        </p:txBody>
      </p:sp>
      <p:sp>
        <p:nvSpPr>
          <p:cNvPr id="3" name="2 - Θέση υποσέλιδου"/>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l-GR"/>
          </a:p>
        </p:txBody>
      </p:sp>
      <p:sp>
        <p:nvSpPr>
          <p:cNvPr id="23" name="22 - Θέση αριθμού διαφάνειας"/>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C02BA898-931F-4A96-99DF-63EA2C1526FF}"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el.wikipedia.org/wiki/%CE%A8%CF%85%CE%B3%CE%B5%CE%AF%CE%BF"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hyperlink" Target="https://el.wikipedia.org/wiki/%CE%93%CE%B1%CF%8A%CE%B4%CE%BF%CF%8D%CF%81%CE%B9" TargetMode="External"/><Relationship Id="rId2" Type="http://schemas.openxmlformats.org/officeDocument/2006/relationships/hyperlink" Target="https://el.wikipedia.org/wiki/%CE%A5%CE%BC%CE%B7%CF%84%CF%84%CF%8C%CF%82" TargetMode="Externa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hyperlink" Target="https://el.wikipedia.org/wiki/%CE%86%CE%BC%CE%B1%CE%BE%CE%B1" TargetMode="External"/><Relationship Id="rId4" Type="http://schemas.openxmlformats.org/officeDocument/2006/relationships/hyperlink" Target="https://el.wikipedia.org/wiki/%CE%9C%CE%BF%CF%85%CE%BB%CE%AC%CF%81%CE%B9"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2.bp.blogspot.com/_kJFzA2Hdh3w/TPpcn-G3ptI/AAAAAAAAAHI/524DXYQpi5U/s1600/%CF%80%CE%BB%CE%B1%CE%BD%CE%BF%CE%B4%CE%B9%CE%BF%CF%82+%CE%BC%CE%B1%CE%BD%CE%B1%CE%B2%CE%B7%CF%82.jpg" TargetMode="Externa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hyperlink" Target="https://el.wikipedia.org/wiki/%CE%9A%CE%B1%CF%83%CF%83%CE%AF%CF%84%CE%B5%CF%81%CE%BF%CF%82" TargetMode="External"/><Relationship Id="rId7" Type="http://schemas.openxmlformats.org/officeDocument/2006/relationships/hyperlink" Target="https://el.wikipedia.org/wiki/%CE%9A%CE%B1%CE%BB%CE%AC%CE%B9" TargetMode="External"/><Relationship Id="rId2" Type="http://schemas.openxmlformats.org/officeDocument/2006/relationships/hyperlink" Target="https://el.wikipedia.org/wiki/%CE%A7%CE%B1%CE%BB%CE%BA%CF%8C%CF%82" TargetMode="External"/><Relationship Id="rId1" Type="http://schemas.openxmlformats.org/officeDocument/2006/relationships/slideLayout" Target="../slideLayouts/slideLayout2.xml"/><Relationship Id="rId6" Type="http://schemas.openxmlformats.org/officeDocument/2006/relationships/hyperlink" Target="https://el.wikipedia.org/wiki/%CE%9F%CE%BE%CE%B5%CE%AF%CE%B4%CF%89%CF%83%CE%B7" TargetMode="External"/><Relationship Id="rId5" Type="http://schemas.openxmlformats.org/officeDocument/2006/relationships/hyperlink" Target="https://el.wikipedia.org/wiki/%CE%9C%CE%B1%CE%B3%CE%B5%CE%B9%CF%81%CE%B9%CE%BA%CE%AE" TargetMode="External"/><Relationship Id="rId4" Type="http://schemas.openxmlformats.org/officeDocument/2006/relationships/hyperlink" Target="https://el.wikipedia.org/wiki/%CE%A4%CF%83%CE%B9%CE%B3%CE%B3%CE%AC%CE%BD%CE%BF%CF%82" TargetMode="External"/><Relationship Id="rId9"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lh6.ggpht.com/_iY608hR6ZTw/TQ4fKgqZ1II/AAAAAAAAA8E/gU9w5Xo_Qxo/image_thumb%5b7%5d.png?imgmax=800"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323528" y="1700808"/>
            <a:ext cx="8458200" cy="1470025"/>
          </a:xfrm>
        </p:spPr>
        <p:txBody>
          <a:bodyPr>
            <a:normAutofit/>
          </a:bodyPr>
          <a:lstStyle/>
          <a:p>
            <a:r>
              <a:rPr lang="el-GR" dirty="0"/>
              <a:t>ΕΠΑΓΓΕΛΜΑΤΑ ΠΟΥ ΧΑΝΟΝΤΑΙ</a:t>
            </a:r>
            <a:br>
              <a:rPr lang="el-GR" dirty="0"/>
            </a:br>
            <a:r>
              <a:rPr lang="el-GR" sz="1600" b="1" i="1" dirty="0"/>
              <a:t>ΕΠΙΣΤΗΜΟΝΙΚΟ ΠΕΔΙΟ: ΣΧΟΛΙΚΟΣ ΕΠΑΓΓΕΛΜΑΤΙΚΟΣ ΠΡΟΣΑΝΑΤΟΛΙΣΜΟΣ</a:t>
            </a:r>
            <a:endParaRPr lang="el-GR" sz="1600" dirty="0"/>
          </a:p>
        </p:txBody>
      </p:sp>
      <p:sp>
        <p:nvSpPr>
          <p:cNvPr id="3" name="2 - Υπότιτλος"/>
          <p:cNvSpPr>
            <a:spLocks noGrp="1"/>
          </p:cNvSpPr>
          <p:nvPr>
            <p:ph type="subTitle" idx="1"/>
          </p:nvPr>
        </p:nvSpPr>
        <p:spPr/>
        <p:txBody>
          <a:bodyPr/>
          <a:lstStyle/>
          <a:p>
            <a:r>
              <a:rPr lang="el-GR" dirty="0" smtClean="0"/>
              <a:t>Γυμνάσιο Νέας </a:t>
            </a:r>
            <a:r>
              <a:rPr lang="el-GR" dirty="0" err="1" smtClean="0"/>
              <a:t>Περάμου</a:t>
            </a:r>
            <a:r>
              <a:rPr lang="el-GR" dirty="0" smtClean="0"/>
              <a:t> </a:t>
            </a:r>
          </a:p>
          <a:p>
            <a:r>
              <a:rPr lang="el-GR" dirty="0" err="1" smtClean="0"/>
              <a:t>Γ΄τάξη</a:t>
            </a:r>
            <a:endParaRPr lang="el-GR" dirty="0" smtClean="0"/>
          </a:p>
          <a:p>
            <a:endParaRPr lang="el-G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268760"/>
            <a:ext cx="4258816" cy="5305776"/>
          </a:xfrm>
        </p:spPr>
        <p:txBody>
          <a:bodyPr>
            <a:normAutofit fontScale="85000" lnSpcReduction="20000"/>
          </a:bodyPr>
          <a:lstStyle/>
          <a:p>
            <a:pPr marL="109728" indent="0">
              <a:buNone/>
            </a:pPr>
            <a:r>
              <a:rPr lang="el-GR" dirty="0"/>
              <a:t>Ο παγοπώλης πουλούσε τον πάγο περιφερόμενος στις γειτονιές,. </a:t>
            </a:r>
            <a:endParaRPr lang="el-GR" dirty="0" smtClean="0"/>
          </a:p>
          <a:p>
            <a:pPr marL="109728" indent="0">
              <a:buNone/>
            </a:pPr>
            <a:r>
              <a:rPr lang="el-GR" dirty="0" smtClean="0"/>
              <a:t>Ο </a:t>
            </a:r>
            <a:r>
              <a:rPr lang="el-GR" dirty="0"/>
              <a:t>παγοπώλης πουλούσε τον πάγο περιφερόμενος στις γειτονιές, γιατί εκείνη την εποχή δεν υπήρχαν </a:t>
            </a:r>
            <a:r>
              <a:rPr lang="el-GR" u="sng" dirty="0">
                <a:hlinkClick r:id="rId2" tooltip="Ψυγείο"/>
              </a:rPr>
              <a:t>ηλεκτρικά ψυγεία</a:t>
            </a:r>
            <a:r>
              <a:rPr lang="el-GR" dirty="0"/>
              <a:t> για τη συντήρηση των τροφίμων. Περιδιαβαίνοντας με το ειδικά διαμορφωμένο κάρο, την καρότσα ή το τρίκυκλό του γεμάτο </a:t>
            </a:r>
            <a:r>
              <a:rPr lang="el-GR" dirty="0" err="1"/>
              <a:t>παγοκολώνες</a:t>
            </a:r>
            <a:r>
              <a:rPr lang="el-GR" dirty="0"/>
              <a:t>, τροφοδοτούσε όχι μόνο τα σπίτια αλλά και τα διάφορα μικρά μαγαζιά. </a:t>
            </a:r>
            <a:endParaRPr lang="el-GR" dirty="0"/>
          </a:p>
        </p:txBody>
      </p:sp>
      <p:sp>
        <p:nvSpPr>
          <p:cNvPr id="4" name="Ορθογώνιο 3"/>
          <p:cNvSpPr/>
          <p:nvPr/>
        </p:nvSpPr>
        <p:spPr>
          <a:xfrm>
            <a:off x="467544" y="476672"/>
            <a:ext cx="2733441" cy="646331"/>
          </a:xfrm>
          <a:prstGeom prst="rect">
            <a:avLst/>
          </a:prstGeom>
        </p:spPr>
        <p:txBody>
          <a:bodyPr wrap="none">
            <a:spAutoFit/>
          </a:bodyPr>
          <a:lstStyle/>
          <a:p>
            <a:pPr lvl="0"/>
            <a:r>
              <a:rPr lang="el-GR" sz="3600" i="1" dirty="0">
                <a:solidFill>
                  <a:schemeClr val="tx2"/>
                </a:solidFill>
                <a:latin typeface="+mj-lt"/>
                <a:ea typeface="+mj-ea"/>
                <a:cs typeface="+mj-cs"/>
              </a:rPr>
              <a:t>ΠΑΓΟΠΩΛΗΣ</a:t>
            </a:r>
          </a:p>
        </p:txBody>
      </p:sp>
      <p:pic>
        <p:nvPicPr>
          <p:cNvPr id="5" name="Picture 5" descr="pagopolis"/>
          <p:cNvPicPr/>
          <p:nvPr/>
        </p:nvPicPr>
        <p:blipFill>
          <a:blip r:embed="rId3">
            <a:extLst>
              <a:ext uri="{28A0092B-C50C-407E-A947-70E740481C1C}">
                <a14:useLocalDpi xmlns:a14="http://schemas.microsoft.com/office/drawing/2010/main" val="0"/>
              </a:ext>
            </a:extLst>
          </a:blip>
          <a:srcRect/>
          <a:stretch>
            <a:fillRect/>
          </a:stretch>
        </p:blipFill>
        <p:spPr bwMode="auto">
          <a:xfrm>
            <a:off x="4716016" y="1458594"/>
            <a:ext cx="3888432" cy="2546470"/>
          </a:xfrm>
          <a:prstGeom prst="rect">
            <a:avLst/>
          </a:prstGeom>
          <a:noFill/>
          <a:ln>
            <a:noFill/>
          </a:ln>
          <a:extLst/>
        </p:spPr>
      </p:pic>
      <p:pic>
        <p:nvPicPr>
          <p:cNvPr id="307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5522" t="30298" r="45394" b="32977"/>
          <a:stretch/>
        </p:blipFill>
        <p:spPr bwMode="auto">
          <a:xfrm>
            <a:off x="4716017" y="4107771"/>
            <a:ext cx="3863352" cy="2742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6517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2074" y="1050996"/>
            <a:ext cx="4407958" cy="5546356"/>
          </a:xfrm>
        </p:spPr>
        <p:txBody>
          <a:bodyPr>
            <a:normAutofit fontScale="77500" lnSpcReduction="20000"/>
          </a:bodyPr>
          <a:lstStyle/>
          <a:p>
            <a:pPr marL="109728" indent="0">
              <a:buNone/>
            </a:pPr>
            <a:r>
              <a:rPr lang="el-GR" dirty="0"/>
              <a:t>Στην παλιά Αθήνα που δεν υπήρχαν βρύσες μέσα στα σπίτια, ο νερουλάς αναλάμβανε την τροφοδότησή τους με νερό. </a:t>
            </a:r>
            <a:endParaRPr lang="el-GR" dirty="0" smtClean="0"/>
          </a:p>
          <a:p>
            <a:pPr marL="109728" indent="0">
              <a:buNone/>
            </a:pPr>
            <a:endParaRPr lang="el-GR" dirty="0" smtClean="0"/>
          </a:p>
          <a:p>
            <a:pPr marL="109728" indent="0">
              <a:buNone/>
            </a:pPr>
            <a:r>
              <a:rPr lang="el-GR" dirty="0" smtClean="0"/>
              <a:t>Ο </a:t>
            </a:r>
            <a:r>
              <a:rPr lang="el-GR" b="1" dirty="0"/>
              <a:t>νερουλάς</a:t>
            </a:r>
            <a:r>
              <a:rPr lang="el-GR" dirty="0"/>
              <a:t> ή </a:t>
            </a:r>
            <a:r>
              <a:rPr lang="el-GR" b="1" dirty="0" err="1"/>
              <a:t>νεροκόπος</a:t>
            </a:r>
            <a:r>
              <a:rPr lang="el-GR" dirty="0"/>
              <a:t> ήταν πλανόδιος πωλητής νερού και αναλάμβανε την τροφοδότηση των σπιτιών, σε πόλεις ή χωριά, που δεν είχαν δική τους προμήθεια.  </a:t>
            </a:r>
          </a:p>
          <a:p>
            <a:pPr marL="109728" indent="0">
              <a:buNone/>
            </a:pPr>
            <a:endParaRPr lang="el-GR" dirty="0" smtClean="0"/>
          </a:p>
          <a:p>
            <a:pPr marL="109728" indent="0">
              <a:buNone/>
            </a:pPr>
            <a:r>
              <a:rPr lang="el-GR" dirty="0" smtClean="0"/>
              <a:t>Στην </a:t>
            </a:r>
            <a:r>
              <a:rPr lang="el-GR" dirty="0"/>
              <a:t>παλιά Αθήνα του 19ου αιώνα όπου δεν υπήρχε ακόμα ύδρευση στα σπίτια, αναλάμβανε την τροφοδότησή τους με νερό που προμηθευόταν από τον </a:t>
            </a:r>
            <a:r>
              <a:rPr lang="el-GR" u="sng" dirty="0">
                <a:hlinkClick r:id="rId2" tooltip="Υμηττός"/>
              </a:rPr>
              <a:t>Υμηττό</a:t>
            </a:r>
            <a:r>
              <a:rPr lang="el-GR" dirty="0"/>
              <a:t> και κουβαλούσε με </a:t>
            </a:r>
            <a:r>
              <a:rPr lang="el-GR" u="sng" dirty="0">
                <a:hlinkClick r:id="rId3" tooltip="Γαϊδούρι"/>
              </a:rPr>
              <a:t>γαϊδούρι</a:t>
            </a:r>
            <a:r>
              <a:rPr lang="el-GR" dirty="0"/>
              <a:t>, </a:t>
            </a:r>
            <a:r>
              <a:rPr lang="el-GR" u="sng" dirty="0">
                <a:hlinkClick r:id="rId4" tooltip="Μουλάρι"/>
              </a:rPr>
              <a:t>μουλάρι</a:t>
            </a:r>
            <a:r>
              <a:rPr lang="el-GR" dirty="0"/>
              <a:t> ή </a:t>
            </a:r>
            <a:r>
              <a:rPr lang="el-GR" u="sng" dirty="0">
                <a:hlinkClick r:id="rId5" tooltip="Άμαξα"/>
              </a:rPr>
              <a:t>κάρο</a:t>
            </a:r>
            <a:r>
              <a:rPr lang="el-GR" dirty="0"/>
              <a:t>. </a:t>
            </a:r>
            <a:endParaRPr lang="el-GR" dirty="0"/>
          </a:p>
        </p:txBody>
      </p:sp>
      <p:sp>
        <p:nvSpPr>
          <p:cNvPr id="4" name="Ορθογώνιο 3"/>
          <p:cNvSpPr/>
          <p:nvPr/>
        </p:nvSpPr>
        <p:spPr>
          <a:xfrm>
            <a:off x="467544" y="404664"/>
            <a:ext cx="2736304" cy="646331"/>
          </a:xfrm>
          <a:prstGeom prst="rect">
            <a:avLst/>
          </a:prstGeom>
        </p:spPr>
        <p:txBody>
          <a:bodyPr wrap="square">
            <a:spAutoFit/>
          </a:bodyPr>
          <a:lstStyle/>
          <a:p>
            <a:pPr lvl="0"/>
            <a:r>
              <a:rPr lang="el-GR" sz="3600" i="1" dirty="0">
                <a:solidFill>
                  <a:schemeClr val="tx2"/>
                </a:solidFill>
                <a:latin typeface="+mj-lt"/>
                <a:ea typeface="+mj-ea"/>
                <a:cs typeface="+mj-cs"/>
              </a:rPr>
              <a:t>ΝΕΡΟΥΛΑΣ</a:t>
            </a:r>
          </a:p>
        </p:txBody>
      </p:sp>
      <p:pic>
        <p:nvPicPr>
          <p:cNvPr id="5" name="Picture 8" descr="cf85ceb4cf81cebfcf86cf8ccf81ceb1"/>
          <p:cNvPicPr/>
          <p:nvPr/>
        </p:nvPicPr>
        <p:blipFill>
          <a:blip r:embed="rId6">
            <a:extLst>
              <a:ext uri="{28A0092B-C50C-407E-A947-70E740481C1C}">
                <a14:useLocalDpi xmlns:a14="http://schemas.microsoft.com/office/drawing/2010/main" val="0"/>
              </a:ext>
            </a:extLst>
          </a:blip>
          <a:srcRect/>
          <a:stretch>
            <a:fillRect/>
          </a:stretch>
        </p:blipFill>
        <p:spPr bwMode="auto">
          <a:xfrm>
            <a:off x="5077610" y="1988840"/>
            <a:ext cx="3456384" cy="3170093"/>
          </a:xfrm>
          <a:prstGeom prst="rect">
            <a:avLst/>
          </a:prstGeom>
          <a:noFill/>
          <a:ln>
            <a:noFill/>
          </a:ln>
          <a:extLst/>
        </p:spPr>
      </p:pic>
    </p:spTree>
    <p:extLst>
      <p:ext uri="{BB962C8B-B14F-4D97-AF65-F5344CB8AC3E}">
        <p14:creationId xmlns:p14="http://schemas.microsoft.com/office/powerpoint/2010/main" val="42735120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123003"/>
            <a:ext cx="4114800" cy="5451533"/>
          </a:xfrm>
        </p:spPr>
        <p:txBody>
          <a:bodyPr>
            <a:normAutofit fontScale="77500" lnSpcReduction="20000"/>
          </a:bodyPr>
          <a:lstStyle/>
          <a:p>
            <a:pPr marL="109728" indent="0" algn="just">
              <a:buNone/>
            </a:pPr>
            <a:r>
              <a:rPr lang="el-GR" dirty="0"/>
              <a:t>Ο πλανόδιος μανάβης ήταν από τους πιο αγαπητούς μικροπωλητές στα χωριά. </a:t>
            </a:r>
            <a:endParaRPr lang="el-GR" dirty="0" smtClean="0"/>
          </a:p>
          <a:p>
            <a:pPr marL="109728" indent="0" algn="just">
              <a:buNone/>
            </a:pPr>
            <a:endParaRPr lang="el-GR" dirty="0"/>
          </a:p>
          <a:p>
            <a:pPr marL="109728" indent="0" algn="just">
              <a:buNone/>
            </a:pPr>
            <a:r>
              <a:rPr lang="el-GR" dirty="0" smtClean="0"/>
              <a:t>Σ</a:t>
            </a:r>
            <a:r>
              <a:rPr lang="el-GR" dirty="0"/>
              <a:t>' αυτό δεν συντελούσε μόνο η εξυπηρέτηση και η προμήθεια των απαραίτητων τροφίμων στην οικογένεια του χωρικού αλλά η καθημερινή επαφή με τις νοικοκυρές δημιουργούσε μια φιλική σχέση που τη διέκρινε η αμοιβαία εμπιστοσύνη. </a:t>
            </a:r>
            <a:endParaRPr lang="el-GR" dirty="0" smtClean="0"/>
          </a:p>
          <a:p>
            <a:pPr marL="109728" indent="0" algn="just">
              <a:buNone/>
            </a:pPr>
            <a:endParaRPr lang="el-GR" dirty="0"/>
          </a:p>
          <a:p>
            <a:pPr marL="109728" indent="0" algn="just">
              <a:buNone/>
            </a:pPr>
            <a:r>
              <a:rPr lang="el-GR" dirty="0" smtClean="0"/>
              <a:t>Ο </a:t>
            </a:r>
            <a:r>
              <a:rPr lang="el-GR" dirty="0"/>
              <a:t>μανάβης ιδιαίτερα όταν αυτός ήταν ευχάριστος και κοινωνικός άνθρωπος ενημέρωνε τις νοικοκυρές για όσα γίνονταν στον κόσμο.</a:t>
            </a:r>
            <a:endParaRPr lang="el-GR" dirty="0"/>
          </a:p>
        </p:txBody>
      </p:sp>
      <p:sp>
        <p:nvSpPr>
          <p:cNvPr id="4" name="Ορθογώνιο 3"/>
          <p:cNvSpPr/>
          <p:nvPr/>
        </p:nvSpPr>
        <p:spPr>
          <a:xfrm>
            <a:off x="395536" y="476672"/>
            <a:ext cx="4897495" cy="646331"/>
          </a:xfrm>
          <a:prstGeom prst="rect">
            <a:avLst/>
          </a:prstGeom>
        </p:spPr>
        <p:txBody>
          <a:bodyPr wrap="none">
            <a:spAutoFit/>
          </a:bodyPr>
          <a:lstStyle/>
          <a:p>
            <a:r>
              <a:rPr lang="el-GR" sz="3600" i="1" dirty="0">
                <a:solidFill>
                  <a:schemeClr val="tx2"/>
                </a:solidFill>
                <a:latin typeface="+mj-lt"/>
                <a:ea typeface="+mj-ea"/>
                <a:cs typeface="+mj-cs"/>
              </a:rPr>
              <a:t>ΠΛΑΝΟΔΙΟΣ  ΜΑΝΑΒΗΣ</a:t>
            </a:r>
          </a:p>
        </p:txBody>
      </p:sp>
      <p:pic>
        <p:nvPicPr>
          <p:cNvPr id="5" name="Εικόνα 4" descr="http://2.bp.blogspot.com/_kJFzA2Hdh3w/TPpcn-G3ptI/AAAAAAAAAHI/524DXYQpi5U/s200/%25CF%2580%25CE%25BB%25CE%25B1%25CE%25BD%25CE%25BF%25CE%25B4%25CE%25B9%25CE%25BF%25CF%2582+%25CE%25BC%25CE%25B1%25CE%25BD%25CE%25B1%25CE%25B2%25CE%25B7%25CF%2582.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5076056" y="1123003"/>
            <a:ext cx="3672408" cy="2279015"/>
          </a:xfrm>
          <a:prstGeom prst="rect">
            <a:avLst/>
          </a:prstGeom>
          <a:noFill/>
          <a:ln w="9525">
            <a:noFill/>
            <a:miter lim="800000"/>
            <a:headEnd/>
            <a:tailEnd/>
          </a:ln>
        </p:spPr>
      </p:pic>
      <p:pic>
        <p:nvPicPr>
          <p:cNvPr id="4098" name="Picture 2" descr="http://i1.wp.com/kritigr.gr/wp-content/uploads/2015/05/cebcceb1cebdceb1ceb2ceb7cf8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76056" y="3573016"/>
            <a:ext cx="3672408" cy="2457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70242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195011"/>
            <a:ext cx="4402832" cy="5379525"/>
          </a:xfrm>
        </p:spPr>
        <p:txBody>
          <a:bodyPr>
            <a:normAutofit fontScale="62500" lnSpcReduction="20000"/>
          </a:bodyPr>
          <a:lstStyle/>
          <a:p>
            <a:pPr marL="109728" indent="0">
              <a:buNone/>
            </a:pPr>
            <a:r>
              <a:rPr lang="el-GR" dirty="0"/>
              <a:t>Το γυαλί ήταν γνωστό στους ανθρώπους από πολύ παλιά. Τότε το γυαλί ήταν υλικό που το χρησιμοποιούσαν μόνο οι πλούσιοι</a:t>
            </a:r>
            <a:r>
              <a:rPr lang="el-GR" dirty="0" smtClean="0"/>
              <a:t>.</a:t>
            </a:r>
          </a:p>
          <a:p>
            <a:pPr marL="109728" indent="0">
              <a:buNone/>
            </a:pPr>
            <a:endParaRPr lang="el-GR" dirty="0"/>
          </a:p>
          <a:p>
            <a:pPr marL="109728" indent="0">
              <a:buNone/>
            </a:pPr>
            <a:r>
              <a:rPr lang="el-GR" dirty="0"/>
              <a:t> Οι Ρωμαίοι ήταν οι πρώτοι που έκαναν το γυαλί διαφανές</a:t>
            </a:r>
            <a:r>
              <a:rPr lang="el-GR" dirty="0" smtClean="0"/>
              <a:t>.</a:t>
            </a:r>
          </a:p>
          <a:p>
            <a:pPr marL="109728" indent="0">
              <a:buNone/>
            </a:pPr>
            <a:r>
              <a:rPr lang="el-GR" dirty="0"/>
              <a:t/>
            </a:r>
            <a:br>
              <a:rPr lang="el-GR" dirty="0"/>
            </a:br>
            <a:r>
              <a:rPr lang="el-GR" dirty="0"/>
              <a:t>Ο τεχνίτης μάζευε τον πολτό στην άκρη ενός σιδερένιου σωλήνα, το καλάμι. Τον τοποθετούσε σ' ένα ειδικό τραπέζι, το μάρμαρο, και τον γύριζε έτσι ώστε να του δώσει σχήμα σφαίρας. Όταν το πετύχαινε αυτό, φυσούσε μέσα στο καλάμι με δύναμη. Η σφαίρα του γυαλιού φούσκωνε σαν μπάλα και έτσι μπορούσε να την πλάσει σε </a:t>
            </a:r>
            <a:r>
              <a:rPr lang="el-GR" dirty="0" err="1"/>
              <a:t>καράβα</a:t>
            </a:r>
            <a:r>
              <a:rPr lang="el-GR" dirty="0"/>
              <a:t> ή βάζο.</a:t>
            </a:r>
            <a:br>
              <a:rPr lang="el-GR" dirty="0"/>
            </a:br>
            <a:r>
              <a:rPr lang="el-GR" dirty="0"/>
              <a:t>Ο τεχνίτης την ώρα της δουλειάς φορούσε πέτσινη ποδιά για να μην καεί από το ζεστό υλικό. Τα εργαλεία του ήταν: φόρμες, ψαλίδια και πένσες.</a:t>
            </a:r>
          </a:p>
          <a:p>
            <a:pPr marL="109728" indent="0">
              <a:buNone/>
            </a:pPr>
            <a:endParaRPr lang="el-GR" dirty="0"/>
          </a:p>
        </p:txBody>
      </p:sp>
      <p:sp>
        <p:nvSpPr>
          <p:cNvPr id="4" name="Ορθογώνιο 3"/>
          <p:cNvSpPr/>
          <p:nvPr/>
        </p:nvSpPr>
        <p:spPr>
          <a:xfrm>
            <a:off x="467544" y="548680"/>
            <a:ext cx="3024336" cy="646331"/>
          </a:xfrm>
          <a:prstGeom prst="rect">
            <a:avLst/>
          </a:prstGeom>
        </p:spPr>
        <p:txBody>
          <a:bodyPr wrap="square">
            <a:spAutoFit/>
          </a:bodyPr>
          <a:lstStyle/>
          <a:p>
            <a:pPr lvl="0"/>
            <a:r>
              <a:rPr lang="el-GR" sz="3600" i="1" dirty="0">
                <a:solidFill>
                  <a:schemeClr val="tx2"/>
                </a:solidFill>
                <a:latin typeface="+mj-lt"/>
                <a:ea typeface="+mj-ea"/>
                <a:cs typeface="+mj-cs"/>
              </a:rPr>
              <a:t>ΥΑΛΟΠΟΙΟΣ</a:t>
            </a:r>
          </a:p>
        </p:txBody>
      </p:sp>
      <p:pic>
        <p:nvPicPr>
          <p:cNvPr id="5" name="Εικόνα 4" descr="http://i0.wp.com/kritigr.gr/wp-content/uploads/2015/06/p987706277-3.jpg?resize=580%2C387"/>
          <p:cNvPicPr/>
          <p:nvPr/>
        </p:nvPicPr>
        <p:blipFill>
          <a:blip r:embed="rId2">
            <a:extLst>
              <a:ext uri="{28A0092B-C50C-407E-A947-70E740481C1C}">
                <a14:useLocalDpi xmlns:a14="http://schemas.microsoft.com/office/drawing/2010/main" val="0"/>
              </a:ext>
            </a:extLst>
          </a:blip>
          <a:srcRect/>
          <a:stretch>
            <a:fillRect/>
          </a:stretch>
        </p:blipFill>
        <p:spPr bwMode="auto">
          <a:xfrm>
            <a:off x="5076056" y="1198423"/>
            <a:ext cx="3459480" cy="2306320"/>
          </a:xfrm>
          <a:prstGeom prst="rect">
            <a:avLst/>
          </a:prstGeom>
          <a:noFill/>
          <a:ln>
            <a:noFill/>
          </a:ln>
        </p:spPr>
      </p:pic>
      <p:pic>
        <p:nvPicPr>
          <p:cNvPr id="5122" name="Picture 2" descr="http://4.bp.blogspot.com/-XPCajBlWdK8/VKLnWY_jD-I/AAAAAAAAHxY/i7cSvoVI7tg/s1600/BeFunky_null_5de.jp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40130" y="3717032"/>
            <a:ext cx="3468628" cy="2618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63376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536" y="692696"/>
            <a:ext cx="8229600" cy="485800"/>
          </a:xfrm>
        </p:spPr>
        <p:txBody>
          <a:bodyPr>
            <a:noAutofit/>
          </a:bodyPr>
          <a:lstStyle/>
          <a:p>
            <a:pPr lvl="0"/>
            <a:r>
              <a:rPr lang="el-GR" sz="3600" i="1" dirty="0"/>
              <a:t>ΓΑΝΩΜΑΤΗΣ</a:t>
            </a:r>
            <a:br>
              <a:rPr lang="el-GR" sz="3600" i="1" dirty="0"/>
            </a:br>
            <a:endParaRPr lang="el-GR" sz="3600" i="1" dirty="0"/>
          </a:p>
        </p:txBody>
      </p:sp>
      <p:sp>
        <p:nvSpPr>
          <p:cNvPr id="3" name="Θέση περιεχομένου 2"/>
          <p:cNvSpPr>
            <a:spLocks noGrp="1"/>
          </p:cNvSpPr>
          <p:nvPr>
            <p:ph idx="1"/>
          </p:nvPr>
        </p:nvSpPr>
        <p:spPr>
          <a:xfrm>
            <a:off x="457200" y="1196752"/>
            <a:ext cx="4618856" cy="5400600"/>
          </a:xfrm>
        </p:spPr>
        <p:txBody>
          <a:bodyPr>
            <a:normAutofit fontScale="70000" lnSpcReduction="20000"/>
          </a:bodyPr>
          <a:lstStyle/>
          <a:p>
            <a:pPr marL="109728" indent="0">
              <a:buNone/>
            </a:pPr>
            <a:r>
              <a:rPr lang="el-GR" dirty="0"/>
              <a:t>Γανωματής ή γανωματάς ή γανωτής ή γανωτζής ονομάζεται ο τεχνίτης που επικαλύπτει τα </a:t>
            </a:r>
            <a:r>
              <a:rPr lang="el-GR" u="sng" dirty="0">
                <a:hlinkClick r:id="rId2" tooltip="Χαλκός"/>
              </a:rPr>
              <a:t>χάλκινα</a:t>
            </a:r>
            <a:r>
              <a:rPr lang="el-GR" dirty="0"/>
              <a:t> σκεύη με </a:t>
            </a:r>
            <a:r>
              <a:rPr lang="el-GR" u="sng" dirty="0">
                <a:hlinkClick r:id="rId3" tooltip="Κασσίτερος"/>
              </a:rPr>
              <a:t>κασσίτερο</a:t>
            </a:r>
            <a:r>
              <a:rPr lang="el-GR" dirty="0"/>
              <a:t>. Ο γανωματής είναι ένα από τα πιο παλιά επαγγέλματα, κυρίως των </a:t>
            </a:r>
            <a:r>
              <a:rPr lang="el-GR" u="sng" dirty="0">
                <a:hlinkClick r:id="rId4" tooltip="Τσιγγάνος"/>
              </a:rPr>
              <a:t>τσιγγάνων</a:t>
            </a:r>
            <a:r>
              <a:rPr lang="el-GR" dirty="0"/>
              <a:t>. </a:t>
            </a:r>
            <a:endParaRPr lang="el-GR" dirty="0" smtClean="0"/>
          </a:p>
          <a:p>
            <a:pPr marL="109728" indent="0">
              <a:buNone/>
            </a:pPr>
            <a:r>
              <a:rPr lang="el-GR" dirty="0" smtClean="0"/>
              <a:t>Παλαιότερα</a:t>
            </a:r>
            <a:r>
              <a:rPr lang="el-GR" dirty="0"/>
              <a:t>, τα περισσότερα σκεύη που χρησιμοποιούσαν οι άνθρωποι για τις καθημερινές τους δουλειές και ιδιαίτερα για τη </a:t>
            </a:r>
            <a:r>
              <a:rPr lang="el-GR" u="sng" dirty="0">
                <a:hlinkClick r:id="rId5" tooltip="Μαγειρική"/>
              </a:rPr>
              <a:t>μαγειρική</a:t>
            </a:r>
            <a:r>
              <a:rPr lang="el-GR" dirty="0"/>
              <a:t> ήταν χάλκινα (μπακιρένια). </a:t>
            </a:r>
            <a:endParaRPr lang="el-GR" dirty="0" smtClean="0"/>
          </a:p>
          <a:p>
            <a:pPr marL="109728" indent="0">
              <a:buNone/>
            </a:pPr>
            <a:r>
              <a:rPr lang="el-GR" dirty="0" smtClean="0"/>
              <a:t>Αυτά </a:t>
            </a:r>
            <a:r>
              <a:rPr lang="el-GR" dirty="0"/>
              <a:t>με τον καιρό και με τη μεγάλη χρήση </a:t>
            </a:r>
            <a:r>
              <a:rPr lang="el-GR" u="sng" dirty="0">
                <a:hlinkClick r:id="rId6" tooltip="Οξείδωση"/>
              </a:rPr>
              <a:t>οξειδώνονταν</a:t>
            </a:r>
            <a:r>
              <a:rPr lang="el-GR" dirty="0"/>
              <a:t> και γίνονταν επικίνδυνα για δηλητηριάσεις. Έπρεπε λοιπόν να γανωθούν, να καλυφθεί δηλαδή η επιφάνειά τους για προστασία με ένα ειδικό μέταλλο, το </a:t>
            </a:r>
            <a:r>
              <a:rPr lang="el-GR" u="sng" dirty="0">
                <a:hlinkClick r:id="rId7" tooltip="Καλάι"/>
              </a:rPr>
              <a:t>καλάι</a:t>
            </a:r>
            <a:r>
              <a:rPr lang="el-GR" dirty="0"/>
              <a:t> (κράμα κασσίτερου). </a:t>
            </a:r>
            <a:endParaRPr lang="el-GR" dirty="0"/>
          </a:p>
        </p:txBody>
      </p:sp>
      <p:pic>
        <p:nvPicPr>
          <p:cNvPr id="4" name="Εικόνα 3" descr="http://api.ning.com/files/VEFK5ucxtArHzVCCdSmtKU13NY9arHOUR7yBemRANwWfjGtrlxx3ALgkUUoc66PF1dAA183kVSk9-6-htEmJ98Mq7moVDtx4/IMG_8655am.jpg?width=400&amp;height=600"/>
          <p:cNvPicPr/>
          <p:nvPr/>
        </p:nvPicPr>
        <p:blipFill>
          <a:blip r:embed="rId8">
            <a:extLst>
              <a:ext uri="{28A0092B-C50C-407E-A947-70E740481C1C}">
                <a14:useLocalDpi xmlns:a14="http://schemas.microsoft.com/office/drawing/2010/main" val="0"/>
              </a:ext>
            </a:extLst>
          </a:blip>
          <a:srcRect/>
          <a:stretch>
            <a:fillRect/>
          </a:stretch>
        </p:blipFill>
        <p:spPr bwMode="auto">
          <a:xfrm>
            <a:off x="5292080" y="1244818"/>
            <a:ext cx="3456384" cy="2616230"/>
          </a:xfrm>
          <a:prstGeom prst="rect">
            <a:avLst/>
          </a:prstGeom>
          <a:noFill/>
          <a:ln>
            <a:noFill/>
          </a:ln>
        </p:spPr>
      </p:pic>
      <p:sp>
        <p:nvSpPr>
          <p:cNvPr id="5" name="AutoShape 2" descr="Αποτέλεσμα εικόνας για γανωματης επαγγελμα"/>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6147"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92204" y="4078122"/>
            <a:ext cx="3456259" cy="21061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51530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076836"/>
            <a:ext cx="4474840" cy="5497700"/>
          </a:xfrm>
        </p:spPr>
        <p:txBody>
          <a:bodyPr>
            <a:normAutofit fontScale="62500" lnSpcReduction="20000"/>
          </a:bodyPr>
          <a:lstStyle/>
          <a:p>
            <a:pPr marL="109728" indent="0">
              <a:buNone/>
            </a:pPr>
            <a:r>
              <a:rPr lang="el-GR" dirty="0"/>
              <a:t>Σήμερα όταν λέμε τσαγκάρης εννοούμε τον τεχνίτη που επιδιορθώνει τα χαλασμένα μας παπούτσια</a:t>
            </a:r>
            <a:r>
              <a:rPr lang="el-GR" dirty="0" smtClean="0"/>
              <a:t>.</a:t>
            </a:r>
          </a:p>
          <a:p>
            <a:pPr marL="109728" indent="0">
              <a:buNone/>
            </a:pPr>
            <a:r>
              <a:rPr lang="el-GR" dirty="0" smtClean="0"/>
              <a:t> </a:t>
            </a:r>
            <a:r>
              <a:rPr lang="el-GR" dirty="0"/>
              <a:t>Πολλοί τσαγκάρηδες γύριζαν τις γειτονιές και μάζευαν παπούτσια για επιδιόρθωση. Δηλαδή ήταν μπαλωματήδες.</a:t>
            </a:r>
            <a:br>
              <a:rPr lang="el-GR" dirty="0"/>
            </a:br>
            <a:r>
              <a:rPr lang="el-GR" dirty="0"/>
              <a:t>Το τσαγκαράδικο, ο χώρος όπου ήταν στημένος ο πάγκος του με όλα τα σύνεργα, ήταν ανοιχτό απ' το πρωί μέχρι αργά το βράδυ. Στον πάγκο βρίσκονταν, βελόνες, σακοράφες, σουβλιά, σφυράκια, λίμες, τανάλιες καλαπόδια, που έβαζε μέσα στο παπούτσι. Δεν υπήρχαν τότε κόλες και μηχανές. Εκεί, σκυμμένος πάνω από τον πάγκο του, δούλευε ώρες ατελείωτες φορώντας πάντα τη χαρακτηριστική δερμάτινη ποδιά του. Εκεί δεχόταν και τις παραγγελίες των πελατών του.</a:t>
            </a:r>
            <a:endParaRPr lang="el-GR" dirty="0"/>
          </a:p>
        </p:txBody>
      </p:sp>
      <p:sp>
        <p:nvSpPr>
          <p:cNvPr id="4" name="Ορθογώνιο 3"/>
          <p:cNvSpPr/>
          <p:nvPr/>
        </p:nvSpPr>
        <p:spPr>
          <a:xfrm>
            <a:off x="467544" y="476672"/>
            <a:ext cx="4572000" cy="1200329"/>
          </a:xfrm>
          <a:prstGeom prst="rect">
            <a:avLst/>
          </a:prstGeom>
        </p:spPr>
        <p:txBody>
          <a:bodyPr>
            <a:spAutoFit/>
          </a:bodyPr>
          <a:lstStyle/>
          <a:p>
            <a:r>
              <a:rPr lang="el-GR" sz="3600" i="1" dirty="0">
                <a:solidFill>
                  <a:schemeClr val="tx2"/>
                </a:solidFill>
                <a:latin typeface="+mj-lt"/>
                <a:ea typeface="+mj-ea"/>
                <a:cs typeface="+mj-cs"/>
              </a:rPr>
              <a:t>ΤΣΑΓΚΑΡΗΣ</a:t>
            </a:r>
            <a:br>
              <a:rPr lang="el-GR" sz="3600" i="1" dirty="0">
                <a:solidFill>
                  <a:schemeClr val="tx2"/>
                </a:solidFill>
                <a:latin typeface="+mj-lt"/>
                <a:ea typeface="+mj-ea"/>
                <a:cs typeface="+mj-cs"/>
              </a:rPr>
            </a:br>
            <a:endParaRPr lang="el-GR" sz="3600" i="1" dirty="0">
              <a:solidFill>
                <a:schemeClr val="tx2"/>
              </a:solidFill>
              <a:latin typeface="+mj-lt"/>
              <a:ea typeface="+mj-ea"/>
              <a:cs typeface="+mj-cs"/>
            </a:endParaRPr>
          </a:p>
        </p:txBody>
      </p:sp>
      <p:pic>
        <p:nvPicPr>
          <p:cNvPr id="5" name="Εικόνα 4" descr="http://lh6.ggpht.com/_iY608hR6ZTw/TQ4fKgqZ1II/AAAAAAAAA8E/gU9w5Xo_Qxo/image_thumb%5B7%5D.png?imgmax=800">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5039544" y="1066082"/>
            <a:ext cx="3492896" cy="4739182"/>
          </a:xfrm>
          <a:prstGeom prst="rect">
            <a:avLst/>
          </a:prstGeom>
          <a:noFill/>
          <a:ln w="9525">
            <a:noFill/>
            <a:miter lim="800000"/>
            <a:headEnd/>
            <a:tailEnd/>
          </a:ln>
        </p:spPr>
      </p:pic>
    </p:spTree>
    <p:extLst>
      <p:ext uri="{BB962C8B-B14F-4D97-AF65-F5344CB8AC3E}">
        <p14:creationId xmlns:p14="http://schemas.microsoft.com/office/powerpoint/2010/main" val="38510228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a:xfrm>
            <a:off x="457200" y="1123003"/>
            <a:ext cx="4114800" cy="5451533"/>
          </a:xfrm>
        </p:spPr>
        <p:txBody>
          <a:bodyPr>
            <a:normAutofit fontScale="70000" lnSpcReduction="20000"/>
          </a:bodyPr>
          <a:lstStyle/>
          <a:p>
            <a:pPr marL="109728" indent="0">
              <a:buNone/>
            </a:pPr>
            <a:r>
              <a:rPr lang="el-GR" dirty="0"/>
              <a:t>Ο βαρελάς ήταν ένας τεχνίτης ειδικός στην κατασκευή </a:t>
            </a:r>
            <a:r>
              <a:rPr lang="el-GR" dirty="0" err="1"/>
              <a:t>βαρελόσχημων</a:t>
            </a:r>
            <a:r>
              <a:rPr lang="el-GR" dirty="0"/>
              <a:t> και σκαφοειδών σκευών. Αυτά τα κατασκεύαζαν από ξύλο καστανιάς ή δρυός. Το ξύλο περνούσε από ειδική επεξεργασία και μετά το έκοβαν σε λεπτές σανίδες. </a:t>
            </a:r>
            <a:endParaRPr lang="el-GR" dirty="0" smtClean="0"/>
          </a:p>
          <a:p>
            <a:pPr marL="109728" indent="0">
              <a:buNone/>
            </a:pPr>
            <a:r>
              <a:rPr lang="el-GR" dirty="0" smtClean="0"/>
              <a:t>Ύστερα </a:t>
            </a:r>
            <a:r>
              <a:rPr lang="el-GR" dirty="0"/>
              <a:t>το έβρεχαν για να πάρει εύκολα την κατάλληλη κλίση. Κατόπιν περνούσαν τα στεφάνια, τα χτυπούσαν με το </a:t>
            </a:r>
            <a:r>
              <a:rPr lang="el-GR" dirty="0" err="1"/>
              <a:t>ματσακόνι</a:t>
            </a:r>
            <a:r>
              <a:rPr lang="el-GR" dirty="0"/>
              <a:t> για να τα σφίξουν καλά και μετά τοποθετούσαν τους δυο επίπεδους πυθμένες. </a:t>
            </a:r>
            <a:endParaRPr lang="el-GR" dirty="0" smtClean="0"/>
          </a:p>
          <a:p>
            <a:pPr marL="109728" indent="0">
              <a:buNone/>
            </a:pPr>
            <a:r>
              <a:rPr lang="el-GR" dirty="0" smtClean="0"/>
              <a:t>Οι </a:t>
            </a:r>
            <a:r>
              <a:rPr lang="el-GR" dirty="0"/>
              <a:t>αποθήκες παλιά ήταν γεμάτες με βαρέλια που τα </a:t>
            </a:r>
            <a:r>
              <a:rPr lang="el-GR" dirty="0" smtClean="0"/>
              <a:t>χρησιμοποιούσαν </a:t>
            </a:r>
            <a:r>
              <a:rPr lang="el-GR" dirty="0"/>
              <a:t>για το λάδι, το κρασί.</a:t>
            </a:r>
          </a:p>
          <a:p>
            <a:pPr marL="109728" indent="0">
              <a:buNone/>
            </a:pPr>
            <a:endParaRPr lang="el-GR" dirty="0"/>
          </a:p>
        </p:txBody>
      </p:sp>
      <p:sp>
        <p:nvSpPr>
          <p:cNvPr id="4" name="Ορθογώνιο 3"/>
          <p:cNvSpPr/>
          <p:nvPr/>
        </p:nvSpPr>
        <p:spPr>
          <a:xfrm>
            <a:off x="467544" y="476672"/>
            <a:ext cx="2478564" cy="646331"/>
          </a:xfrm>
          <a:prstGeom prst="rect">
            <a:avLst/>
          </a:prstGeom>
        </p:spPr>
        <p:txBody>
          <a:bodyPr wrap="none">
            <a:spAutoFit/>
          </a:bodyPr>
          <a:lstStyle/>
          <a:p>
            <a:pPr lvl="0"/>
            <a:r>
              <a:rPr lang="el-GR" sz="3600" i="1" dirty="0">
                <a:solidFill>
                  <a:schemeClr val="tx2"/>
                </a:solidFill>
                <a:latin typeface="+mj-lt"/>
                <a:ea typeface="+mj-ea"/>
                <a:cs typeface="+mj-cs"/>
              </a:rPr>
              <a:t>Ο ΒΑΡΕΛΑΣ</a:t>
            </a:r>
          </a:p>
        </p:txBody>
      </p:sp>
      <p:pic>
        <p:nvPicPr>
          <p:cNvPr id="5" name="Εικόνα 4" descr="https://agonigrammi.files.wordpress.com/2011/11/ceb2ceb1cf81ceb5cebbceaccf82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55100" y="1123003"/>
            <a:ext cx="4193364" cy="2450013"/>
          </a:xfrm>
          <a:prstGeom prst="rect">
            <a:avLst/>
          </a:prstGeom>
          <a:noFill/>
          <a:ln>
            <a:noFill/>
          </a:ln>
        </p:spPr>
      </p:pic>
      <p:pic>
        <p:nvPicPr>
          <p:cNvPr id="7170" name="Picture 2" descr="http://2.bp.blogspot.com/-Okm1NmjgNwo/VVG_30_fEXI/AAAAAAAEkE4/dqlb1s0d0Dg/s1600/%CE%A6%CF%89%CF%84%CE%B7%CF%82%2B%CE%92%CE%B1%CE%BB%CE%B1%CF%83%CE%BA%CE%B1%CF%82%2B-%2B%CE%B2%CE%B1%CF%81%CE%B5%CE%BB%CE%BF%CF%80%CE%BF%CE%B9%CE%BF%CF%8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5100" y="3717032"/>
            <a:ext cx="4193364" cy="2850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828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195011"/>
            <a:ext cx="4186808" cy="5379525"/>
          </a:xfrm>
        </p:spPr>
        <p:txBody>
          <a:bodyPr>
            <a:noAutofit/>
          </a:bodyPr>
          <a:lstStyle/>
          <a:p>
            <a:pPr marL="109728" indent="0">
              <a:buNone/>
            </a:pPr>
            <a:r>
              <a:rPr lang="el-GR" sz="2000" dirty="0"/>
              <a:t>Με την επικράτηση των τρακτέρ και των αυτοκινήτων η εργασία των γεωργών έγινε πιο εύκολη, αλλά το επάγγελμα του σαγματοποιού εξαφανίστηκε. Κύριο έργο του σαγματοποιού ήταν να φτιάχνει σαμάρια και να πεταλώνει τα ζώα. Χρειαζόταν μεγάλη προετοιμασία για την κατασκευή ενός σαμαριού. Τα υλικά που θα χρησιμοποιούσε ο σαγματοποιός, έπρεπε να τα ετοιμάσει ο ίδιος, γιατί στο εμπόριο μπορούσε να προμηθευτεί μόνο το σαμαροσκούτι και το βούτημα.</a:t>
            </a:r>
          </a:p>
          <a:p>
            <a:pPr marL="109728" indent="0">
              <a:buNone/>
            </a:pPr>
            <a:endParaRPr lang="el-GR" sz="2000" dirty="0"/>
          </a:p>
        </p:txBody>
      </p:sp>
      <p:sp>
        <p:nvSpPr>
          <p:cNvPr id="4" name="Ορθογώνιο 3"/>
          <p:cNvSpPr/>
          <p:nvPr/>
        </p:nvSpPr>
        <p:spPr>
          <a:xfrm>
            <a:off x="467544" y="548680"/>
            <a:ext cx="3459601" cy="646331"/>
          </a:xfrm>
          <a:prstGeom prst="rect">
            <a:avLst/>
          </a:prstGeom>
        </p:spPr>
        <p:txBody>
          <a:bodyPr wrap="none">
            <a:spAutoFit/>
          </a:bodyPr>
          <a:lstStyle/>
          <a:p>
            <a:pPr lvl="0"/>
            <a:r>
              <a:rPr lang="el-GR" sz="3600" i="1" dirty="0">
                <a:solidFill>
                  <a:schemeClr val="tx2"/>
                </a:solidFill>
                <a:latin typeface="+mj-lt"/>
                <a:ea typeface="+mj-ea"/>
                <a:cs typeface="+mj-cs"/>
              </a:rPr>
              <a:t>ΣΑΓΜΑΤΟΠΟΙΟΣ</a:t>
            </a:r>
          </a:p>
        </p:txBody>
      </p:sp>
      <p:pic>
        <p:nvPicPr>
          <p:cNvPr id="6" name="Εικόνα 5" descr="http://www.allgreeks.gr/uploads/post_assets/553920c245822/sagmatopoios.jpg"/>
          <p:cNvPicPr/>
          <p:nvPr/>
        </p:nvPicPr>
        <p:blipFill>
          <a:blip r:embed="rId2">
            <a:extLst>
              <a:ext uri="{28A0092B-C50C-407E-A947-70E740481C1C}">
                <a14:useLocalDpi xmlns:a14="http://schemas.microsoft.com/office/drawing/2010/main" val="0"/>
              </a:ext>
            </a:extLst>
          </a:blip>
          <a:srcRect/>
          <a:stretch>
            <a:fillRect/>
          </a:stretch>
        </p:blipFill>
        <p:spPr bwMode="auto">
          <a:xfrm>
            <a:off x="4563032" y="1226630"/>
            <a:ext cx="4295775" cy="2762250"/>
          </a:xfrm>
          <a:prstGeom prst="rect">
            <a:avLst/>
          </a:prstGeom>
          <a:noFill/>
          <a:ln>
            <a:noFill/>
          </a:ln>
        </p:spPr>
      </p:pic>
      <p:pic>
        <p:nvPicPr>
          <p:cNvPr id="8194" name="Picture 2" descr="http://konroroes.pblogs.gr/files/237010-%CE%91%CE%BD%CF%84%CE%AF%CE%B3%CF%81%CE%B1%CF%86%CE%BF+%CE%B1%CF%80%CF%8C+xlopuy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9" y="4077072"/>
            <a:ext cx="4286807" cy="2639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12050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195011"/>
            <a:ext cx="4330824" cy="5379525"/>
          </a:xfrm>
        </p:spPr>
        <p:txBody>
          <a:bodyPr>
            <a:noAutofit/>
          </a:bodyPr>
          <a:lstStyle/>
          <a:p>
            <a:pPr marL="109728" indent="0">
              <a:buNone/>
            </a:pPr>
            <a:r>
              <a:rPr lang="el-GR" sz="1800" dirty="0"/>
              <a:t>Το επάγγελμα του αγγειοπλάστη το εξασκούσαν σε ορισμένες περιοχές της Ελλάδας, όπου υπήρχε κατάλληλο χώμα και όπου είχε αναπτυχθεί η σπουδαία παράδοση στη δημιουργία αγγειοπλαστικών αντικειμένων. Έτσι κατασκεύαζαν όλα τα μεγέθη μαγειρικών σκευών και πιατικών, κούπες με χερούλι και χωρίς χερούλι ακόμα κατασκεύαζαν κανάτια κρασιού διάφορα </a:t>
            </a:r>
            <a:r>
              <a:rPr lang="el-GR" sz="1800" dirty="0" err="1"/>
              <a:t>μικροσκεύη</a:t>
            </a:r>
            <a:r>
              <a:rPr lang="el-GR" sz="1800" dirty="0"/>
              <a:t>, όπως θυμιατήρια κ.α. Στα έργα τους έργα τους ακόμα συγκαταλέγονται σταμνιά που μετέφεραν νερό, πιθάρια διαφόρων μεγεθών για λάδι, για κρασί, για ψωμί, κολυμβήθρες, καπνοδόχους και πολλά άλλα.</a:t>
            </a:r>
          </a:p>
          <a:p>
            <a:pPr marL="109728" indent="0">
              <a:buNone/>
            </a:pPr>
            <a:endParaRPr lang="el-GR" sz="1800" dirty="0"/>
          </a:p>
        </p:txBody>
      </p:sp>
      <p:sp>
        <p:nvSpPr>
          <p:cNvPr id="4" name="Ορθογώνιο 3"/>
          <p:cNvSpPr/>
          <p:nvPr/>
        </p:nvSpPr>
        <p:spPr>
          <a:xfrm>
            <a:off x="467544" y="548680"/>
            <a:ext cx="3542958" cy="646331"/>
          </a:xfrm>
          <a:prstGeom prst="rect">
            <a:avLst/>
          </a:prstGeom>
        </p:spPr>
        <p:txBody>
          <a:bodyPr wrap="none">
            <a:spAutoFit/>
          </a:bodyPr>
          <a:lstStyle/>
          <a:p>
            <a:pPr lvl="0"/>
            <a:r>
              <a:rPr lang="el-GR" sz="3600" i="1" dirty="0">
                <a:solidFill>
                  <a:schemeClr val="tx2"/>
                </a:solidFill>
                <a:latin typeface="+mj-lt"/>
                <a:ea typeface="+mj-ea"/>
                <a:cs typeface="+mj-cs"/>
              </a:rPr>
              <a:t>ΑΓΓΕΙΟΠΛΑΣΤΗΣ</a:t>
            </a:r>
          </a:p>
        </p:txBody>
      </p:sp>
      <p:pic>
        <p:nvPicPr>
          <p:cNvPr id="9218" name="Picture 2" descr="http://takis.tloupas.gr/website/pages_img/enlarge_prod_small_110_1336727564_non_eng_cha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1222611"/>
            <a:ext cx="3514725"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89126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196752"/>
            <a:ext cx="4114800" cy="5377784"/>
          </a:xfrm>
        </p:spPr>
        <p:txBody>
          <a:bodyPr>
            <a:normAutofit fontScale="92500" lnSpcReduction="10000"/>
          </a:bodyPr>
          <a:lstStyle/>
          <a:p>
            <a:pPr marL="109728" indent="0">
              <a:buNone/>
            </a:pPr>
            <a:r>
              <a:rPr lang="el-GR" dirty="0"/>
              <a:t>Το σύνολο της ελληνικής παραδοσιακής αρχιτεκτονικής φτιάχτηκε από τους λαϊκούς, ανώνυμους αρχιτέκτονες. Αυτοί οι παραδοσιακοί τεχνίτες, οργανωμένοι σε ομάδες, ταξίδευαν από περιοχή σε περιοχή και έχτιζαν τα κτίρια, τις γέφυρες, τις βρύσες, τους μύλους και κάθε άλλη κατασκευή των παραδοσιακών οικισμών. </a:t>
            </a:r>
            <a:endParaRPr lang="el-GR" dirty="0"/>
          </a:p>
        </p:txBody>
      </p:sp>
      <p:sp>
        <p:nvSpPr>
          <p:cNvPr id="4" name="Ορθογώνιο 3"/>
          <p:cNvSpPr/>
          <p:nvPr/>
        </p:nvSpPr>
        <p:spPr>
          <a:xfrm>
            <a:off x="395536" y="476672"/>
            <a:ext cx="3645550" cy="646331"/>
          </a:xfrm>
          <a:prstGeom prst="rect">
            <a:avLst/>
          </a:prstGeom>
        </p:spPr>
        <p:txBody>
          <a:bodyPr wrap="none">
            <a:spAutoFit/>
          </a:bodyPr>
          <a:lstStyle/>
          <a:p>
            <a:pPr lvl="0"/>
            <a:r>
              <a:rPr lang="el-GR" sz="3600" i="1" dirty="0">
                <a:solidFill>
                  <a:schemeClr val="tx2"/>
                </a:solidFill>
                <a:latin typeface="+mj-lt"/>
                <a:ea typeface="+mj-ea"/>
                <a:cs typeface="+mj-cs"/>
              </a:rPr>
              <a:t>ΠΕΤΡΑΣ ΚΤΙΣΤΗΣ</a:t>
            </a:r>
          </a:p>
        </p:txBody>
      </p:sp>
      <p:pic>
        <p:nvPicPr>
          <p:cNvPr id="10242" name="Picture 2" descr="https://trenomag.files.wordpress.com/2012/09/mastores-2-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980728"/>
            <a:ext cx="4286250" cy="2905125"/>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7gym-laris.lar.sch.gr/ergasies/ERGA/mastores_files/image00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3561" y="3397946"/>
            <a:ext cx="3167143" cy="3140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1996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endParaRPr lang="el-GR"/>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pic>
        <p:nvPicPr>
          <p:cNvPr id="2049" name="Εικόνα 1" descr="http://digitalschool.minedu.gov.gr/modules/ebook/show.php/DSDIM-F102/416/2801,10588/extras/activities/metaselida_epaggelmata/kolaz_telik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4881" y="717549"/>
            <a:ext cx="4294237" cy="601349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1314165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123003"/>
            <a:ext cx="4474840" cy="5451533"/>
          </a:xfrm>
        </p:spPr>
        <p:txBody>
          <a:bodyPr>
            <a:normAutofit fontScale="85000" lnSpcReduction="10000"/>
          </a:bodyPr>
          <a:lstStyle/>
          <a:p>
            <a:pPr marL="109728" indent="0">
              <a:buNone/>
            </a:pPr>
            <a:r>
              <a:rPr lang="el-GR" dirty="0"/>
              <a:t>Τα παλιά τα χρόνια που δεν είχαν ανακαλυφτεί το ραδιόφωνο, η τηλεόραση και το μεγάφωνο οι αρχές του χωριού είχαν πρόβλημα να επικοινωνήσουν με τους κατοίκους και να τους πουν για κάποια πράγματα ή αποφάσεις που τους αφορούσαν. Έτσι όταν ήθελαν να ανακοινώσουν κάτι στους κατοίκους είχαν το ντελάλη. Δουλειά του ήταν να γυρίζει σε όλο το χωριό και να φωνάζει αυτό που έπρεπε να μάθουν όλοι οι χωριανοί. </a:t>
            </a:r>
            <a:endParaRPr lang="el-GR" dirty="0"/>
          </a:p>
        </p:txBody>
      </p:sp>
      <p:sp>
        <p:nvSpPr>
          <p:cNvPr id="4" name="Ορθογώνιο 3"/>
          <p:cNvSpPr/>
          <p:nvPr/>
        </p:nvSpPr>
        <p:spPr>
          <a:xfrm>
            <a:off x="467544" y="476672"/>
            <a:ext cx="2369559" cy="646331"/>
          </a:xfrm>
          <a:prstGeom prst="rect">
            <a:avLst/>
          </a:prstGeom>
        </p:spPr>
        <p:txBody>
          <a:bodyPr wrap="none">
            <a:spAutoFit/>
          </a:bodyPr>
          <a:lstStyle/>
          <a:p>
            <a:pPr lvl="0"/>
            <a:r>
              <a:rPr lang="el-GR" sz="3600" i="1" dirty="0">
                <a:solidFill>
                  <a:schemeClr val="tx2"/>
                </a:solidFill>
                <a:latin typeface="+mj-lt"/>
                <a:ea typeface="+mj-ea"/>
                <a:cs typeface="+mj-cs"/>
              </a:rPr>
              <a:t>ΝΤΕΛΑΛΗΣ</a:t>
            </a:r>
          </a:p>
        </p:txBody>
      </p:sp>
      <p:pic>
        <p:nvPicPr>
          <p:cNvPr id="5" name="Εικόνα 4" descr="http://www.dinfo.gr/wp-content/uploads/2015/08/epaggelmata-1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040" y="1268760"/>
            <a:ext cx="3744416" cy="4968552"/>
          </a:xfrm>
          <a:prstGeom prst="rect">
            <a:avLst/>
          </a:prstGeom>
          <a:noFill/>
          <a:ln>
            <a:noFill/>
          </a:ln>
        </p:spPr>
      </p:pic>
    </p:spTree>
    <p:extLst>
      <p:ext uri="{BB962C8B-B14F-4D97-AF65-F5344CB8AC3E}">
        <p14:creationId xmlns:p14="http://schemas.microsoft.com/office/powerpoint/2010/main" val="2861996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620688"/>
            <a:ext cx="8229600" cy="1296144"/>
          </a:xfrm>
        </p:spPr>
        <p:txBody>
          <a:bodyPr>
            <a:normAutofit fontScale="90000"/>
          </a:bodyPr>
          <a:lstStyle/>
          <a:p>
            <a:r>
              <a:rPr lang="el-GR" sz="3600" b="1" dirty="0" smtClean="0"/>
              <a:t>Ποια επαγγέλματα θα αντικαταστήσει η τεχνολογία τα επόμενα δέκα χρόνια;</a:t>
            </a:r>
            <a:r>
              <a:rPr lang="el-GR" b="1" dirty="0" smtClean="0"/>
              <a:t/>
            </a:r>
            <a:br>
              <a:rPr lang="el-GR" b="1" dirty="0" smtClean="0"/>
            </a:br>
            <a:endParaRPr lang="el-GR" dirty="0"/>
          </a:p>
        </p:txBody>
      </p:sp>
      <p:sp>
        <p:nvSpPr>
          <p:cNvPr id="3" name="2 - Θέση περιεχομένου"/>
          <p:cNvSpPr>
            <a:spLocks noGrp="1"/>
          </p:cNvSpPr>
          <p:nvPr>
            <p:ph idx="1"/>
          </p:nvPr>
        </p:nvSpPr>
        <p:spPr>
          <a:xfrm>
            <a:off x="457200" y="1844824"/>
            <a:ext cx="8229600" cy="4729712"/>
          </a:xfrm>
        </p:spPr>
        <p:txBody>
          <a:bodyPr>
            <a:normAutofit fontScale="77500" lnSpcReduction="20000"/>
          </a:bodyPr>
          <a:lstStyle/>
          <a:p>
            <a:r>
              <a:rPr lang="el-GR" b="1" dirty="0" smtClean="0"/>
              <a:t>Ταχυδρόμοι – Εργαζόμενοι σε ταχυδρομεία:</a:t>
            </a:r>
            <a:r>
              <a:rPr lang="el-GR" dirty="0" smtClean="0"/>
              <a:t> Με την εισχώρηση των νέων τεχνολογιών, το μέλλον του κλάδου είναι εξαιρετικά αβέβαιο. Όπως προβλέπει η έρευνα του </a:t>
            </a:r>
            <a:r>
              <a:rPr lang="el-GR" dirty="0" err="1" smtClean="0"/>
              <a:t>Oxford</a:t>
            </a:r>
            <a:r>
              <a:rPr lang="el-GR" dirty="0" smtClean="0"/>
              <a:t> </a:t>
            </a:r>
            <a:r>
              <a:rPr lang="el-GR" dirty="0" err="1" smtClean="0"/>
              <a:t>Martin</a:t>
            </a:r>
            <a:r>
              <a:rPr lang="el-GR" dirty="0" smtClean="0"/>
              <a:t> </a:t>
            </a:r>
            <a:r>
              <a:rPr lang="el-GR" dirty="0" err="1" smtClean="0"/>
              <a:t>School</a:t>
            </a:r>
            <a:r>
              <a:rPr lang="el-GR" dirty="0" smtClean="0"/>
              <a:t>, υπάρχει 90% πιθανότητα οι ταχυδρομικές υπηρεσίες να εκτελούνται εξ ολοκλήρου από μηχανές σε δέκα με είκοσι χρόνια από σήμερα.</a:t>
            </a:r>
            <a:br>
              <a:rPr lang="el-GR" dirty="0" smtClean="0"/>
            </a:br>
            <a:r>
              <a:rPr lang="el-GR" dirty="0" smtClean="0"/>
              <a:t/>
            </a:r>
            <a:br>
              <a:rPr lang="el-GR" dirty="0" smtClean="0"/>
            </a:br>
            <a:r>
              <a:rPr lang="el-GR" b="1" dirty="0" smtClean="0"/>
              <a:t>Οδηγοί ταξί, λεωφορείων και χειριστές βιομηχανικών μηχανημάτων:</a:t>
            </a:r>
            <a:r>
              <a:rPr lang="el-GR" dirty="0" smtClean="0"/>
              <a:t> Με την </a:t>
            </a:r>
            <a:r>
              <a:rPr lang="el-GR" dirty="0" err="1" smtClean="0"/>
              <a:t>Google</a:t>
            </a:r>
            <a:r>
              <a:rPr lang="el-GR" dirty="0" smtClean="0"/>
              <a:t> να μας έχει ήδη προετοιμάσει για την επόμενη μέρα των αυτοκινήτων χωρίς οδηγούς, δεν θα αργήσει να έρθει η μέρα όπου οι επαγγελματίες του χώρου θα πάψουν πλέον να βρίσκονται πίσω από το τιμόνι. Η πιθανότητα να γίνει μέσα στα επόμενα δέκα χρόνια στα ταξί αγγίζει το 90%, ενώ ο κλάδος των χειριστών μηχανημάτων πολύ δύσκολα θα γλιτώσει από την επέλαση των μηχανών (πιθανότητα 99%).</a:t>
            </a:r>
            <a:br>
              <a:rPr lang="el-GR" dirty="0" smtClean="0"/>
            </a:br>
            <a:endParaRPr lang="el-G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620688"/>
            <a:ext cx="8229600" cy="5953848"/>
          </a:xfrm>
        </p:spPr>
        <p:txBody>
          <a:bodyPr>
            <a:normAutofit fontScale="77500" lnSpcReduction="20000"/>
          </a:bodyPr>
          <a:lstStyle/>
          <a:p>
            <a:r>
              <a:rPr lang="el-GR" b="1" dirty="0" smtClean="0"/>
              <a:t>Ταμίες:</a:t>
            </a:r>
            <a:r>
              <a:rPr lang="el-GR" dirty="0" smtClean="0"/>
              <a:t> Η αυτόματη εξυπηρέτηση είτε </a:t>
            </a:r>
            <a:r>
              <a:rPr lang="el-GR" dirty="0" err="1" smtClean="0"/>
              <a:t>online</a:t>
            </a:r>
            <a:r>
              <a:rPr lang="el-GR" dirty="0" smtClean="0"/>
              <a:t> είτε μέσα αυτοματοποιημένων συναλλαγών εισχωρεί όλο και περισσότερο στην καθημερινότητά μας. Αυτό δεν θα αφήσει ήσυχους ούτε τους ταμίες, οι οποίοι έχουν πιθανότητα 97% να δουν τον κλάδο τους να εξαφανίζεται σε δέκα χρόνια.</a:t>
            </a:r>
            <a:br>
              <a:rPr lang="el-GR" dirty="0" smtClean="0"/>
            </a:br>
            <a:r>
              <a:rPr lang="el-GR" dirty="0" smtClean="0"/>
              <a:t/>
            </a:r>
            <a:br>
              <a:rPr lang="el-GR" dirty="0" smtClean="0"/>
            </a:br>
            <a:r>
              <a:rPr lang="el-GR" b="1" dirty="0" smtClean="0"/>
              <a:t>Φύλακες:</a:t>
            </a:r>
            <a:r>
              <a:rPr lang="el-GR" dirty="0" smtClean="0"/>
              <a:t> Με την παρουσία στρατιωτικών ρομπότ και </a:t>
            </a:r>
            <a:r>
              <a:rPr lang="el-GR" dirty="0" err="1" smtClean="0"/>
              <a:t>drones</a:t>
            </a:r>
            <a:r>
              <a:rPr lang="el-GR" dirty="0" smtClean="0"/>
              <a:t> ακόμη και στα πεδία των μαχών, η πιθανότητα να δούμε μεταλλικούς φύλακες να φρουρούν συγκεκριμένες τοποθεσίες είναι πιο κοντά από ποτέ. Το </a:t>
            </a:r>
            <a:r>
              <a:rPr lang="el-GR" dirty="0" err="1" smtClean="0"/>
              <a:t>Oxford</a:t>
            </a:r>
            <a:r>
              <a:rPr lang="el-GR" dirty="0" smtClean="0"/>
              <a:t> </a:t>
            </a:r>
            <a:r>
              <a:rPr lang="el-GR" dirty="0" err="1" smtClean="0"/>
              <a:t>Martin</a:t>
            </a:r>
            <a:r>
              <a:rPr lang="el-GR" dirty="0" smtClean="0"/>
              <a:t> </a:t>
            </a:r>
            <a:r>
              <a:rPr lang="el-GR" dirty="0" err="1" smtClean="0"/>
              <a:t>School</a:t>
            </a:r>
            <a:r>
              <a:rPr lang="el-GR" dirty="0" smtClean="0"/>
              <a:t> υπολογίζει ότι η πιθανότητα να γίνει κάτι τέτοιο μέσα στα επόμενα δέκα με είκοσι χρόνια αγγίζει το 84%.</a:t>
            </a:r>
            <a:br>
              <a:rPr lang="el-GR" dirty="0" smtClean="0"/>
            </a:br>
            <a:r>
              <a:rPr lang="el-GR" dirty="0" smtClean="0"/>
              <a:t/>
            </a:r>
            <a:br>
              <a:rPr lang="el-GR" dirty="0" smtClean="0"/>
            </a:br>
            <a:r>
              <a:rPr lang="el-GR" b="1" dirty="0" smtClean="0"/>
              <a:t>Εισαγωγή δεδομένων:</a:t>
            </a:r>
            <a:r>
              <a:rPr lang="el-GR" dirty="0" smtClean="0"/>
              <a:t> Όπως προβλέπει η έρευνα του πανεπιστημίου, όσοι κάνουν αυτή τη δουλειά καιρός είναι να αναζητήσουν άμεσα κάποια άλλη θέση μιας και η πιθανότητα η εισαγωγή δεδομένων σε δέκα χρόνια να εκτελείται αποκλειστικά από υπολογιστές αγγίζει το 99%!</a:t>
            </a:r>
            <a:br>
              <a:rPr lang="el-GR" dirty="0" smtClean="0"/>
            </a:br>
            <a:endParaRPr lang="el-G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lgn="ctr"/>
            <a:r>
              <a:rPr lang="el-GR" sz="7200" dirty="0" smtClean="0"/>
              <a:t>ΤΕΛΟΣ</a:t>
            </a:r>
            <a:endParaRPr lang="el-GR" sz="7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908720"/>
            <a:ext cx="8229600" cy="936104"/>
          </a:xfrm>
        </p:spPr>
        <p:txBody>
          <a:bodyPr>
            <a:normAutofit fontScale="90000"/>
          </a:bodyPr>
          <a:lstStyle/>
          <a:p>
            <a:r>
              <a:rPr lang="el-GR" i="1" dirty="0" smtClean="0"/>
              <a:t>ΓΕΝΙΚΑ</a:t>
            </a:r>
            <a:r>
              <a:rPr lang="el-GR" dirty="0" smtClean="0"/>
              <a:t/>
            </a:r>
            <a:br>
              <a:rPr lang="el-GR" dirty="0" smtClean="0"/>
            </a:br>
            <a:endParaRPr lang="el-GR" dirty="0"/>
          </a:p>
        </p:txBody>
      </p:sp>
      <p:sp>
        <p:nvSpPr>
          <p:cNvPr id="3" name="2 - Θέση περιεχομένου"/>
          <p:cNvSpPr>
            <a:spLocks noGrp="1"/>
          </p:cNvSpPr>
          <p:nvPr>
            <p:ph idx="1"/>
          </p:nvPr>
        </p:nvSpPr>
        <p:spPr>
          <a:xfrm>
            <a:off x="457200" y="1484784"/>
            <a:ext cx="8229600" cy="5089752"/>
          </a:xfrm>
        </p:spPr>
        <p:txBody>
          <a:bodyPr>
            <a:normAutofit fontScale="70000" lnSpcReduction="20000"/>
          </a:bodyPr>
          <a:lstStyle/>
          <a:p>
            <a:pPr algn="just"/>
            <a:r>
              <a:rPr lang="el-GR" dirty="0" smtClean="0"/>
              <a:t>Πολλά επαγγέλματα που στο παρελθόν κατείχαν σημαντική θέση στην τοπική κοινωνία, με το πέρασμα των χρόνων, την τεχνολογική εξέλιξη και τη μεταβολή των αναγκών σταδιακά εξαφανίζονται. </a:t>
            </a:r>
            <a:endParaRPr lang="el-GR" dirty="0" smtClean="0"/>
          </a:p>
          <a:p>
            <a:endParaRPr lang="el-GR" dirty="0"/>
          </a:p>
          <a:p>
            <a:endParaRPr lang="el-GR" dirty="0" smtClean="0"/>
          </a:p>
          <a:p>
            <a:pPr algn="just"/>
            <a:r>
              <a:rPr lang="el-GR" dirty="0" smtClean="0"/>
              <a:t>Σε </a:t>
            </a:r>
            <a:r>
              <a:rPr lang="el-GR" dirty="0" smtClean="0"/>
              <a:t>άμεση σχέση με την τοπική διάσταση του θέματος βρίσκεται η εθνική του διάσταση, αφού όσες αλλαγές έγιναν σε τοπικό επίπεδο έγιναν κατ’ επέκταση και σε όλη την Ελλάδα, με αποτέλεσμα το μαρασμό των συγκεκριμένων επαγγελμάτων σε όλη τη χώρα. </a:t>
            </a:r>
            <a:endParaRPr lang="el-GR" dirty="0" smtClean="0"/>
          </a:p>
          <a:p>
            <a:endParaRPr lang="el-GR" dirty="0"/>
          </a:p>
          <a:p>
            <a:endParaRPr lang="el-GR" dirty="0" smtClean="0"/>
          </a:p>
          <a:p>
            <a:pPr algn="just"/>
            <a:r>
              <a:rPr lang="el-GR" dirty="0" smtClean="0"/>
              <a:t>Το </a:t>
            </a:r>
            <a:r>
              <a:rPr lang="el-GR" dirty="0" smtClean="0"/>
              <a:t>ίδιο φαινόμενο παρατηρείται και παγκόσμια, πάντα σε αναλογία με τα επαγγέλματα που άνθιζαν σε κάθε τόπο. Ωστόσο υπάρχουν ακόμη κάποιες χώρες στις οποίες ορισμένα από τα επαγγέλματα που εκλείπουν πια στη χώρα μας εξακολουθούν να υπάρχουν λόγω των οικονομικών προβλημάτων και της αργής ανάπτυξης και τεχνολογικής εξέλιξης στις χώρες αυτές. </a:t>
            </a:r>
            <a:r>
              <a:rPr lang="el-GR" dirty="0" smtClean="0"/>
              <a:t>να </a:t>
            </a:r>
            <a:r>
              <a:rPr lang="el-GR" dirty="0" smtClean="0"/>
              <a:t>εξαφανιστούν. </a:t>
            </a:r>
            <a:endParaRPr lang="el-G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normAutofit lnSpcReduction="10000"/>
          </a:bodyPr>
          <a:lstStyle/>
          <a:p>
            <a:pPr algn="just"/>
            <a:r>
              <a:rPr lang="el-GR" dirty="0"/>
              <a:t>Σε διάφορες εποχές κάθε κοινωνία διαμορφώνει τα επαγγέλματα της σύμφωνα με τις ανάγκες της. </a:t>
            </a:r>
            <a:endParaRPr lang="el-GR" dirty="0" smtClean="0"/>
          </a:p>
          <a:p>
            <a:pPr algn="just"/>
            <a:endParaRPr lang="el-GR" dirty="0"/>
          </a:p>
          <a:p>
            <a:pPr algn="just"/>
            <a:r>
              <a:rPr lang="el-GR" dirty="0" smtClean="0"/>
              <a:t>Με </a:t>
            </a:r>
            <a:r>
              <a:rPr lang="el-GR" dirty="0"/>
              <a:t>το πέρασμα του χρόνου και την τεχνολογική εξέλιξη πολλά επαγγέλματα ή χάθηκαν ή ασκούνται πλέον από ελάχιστους. </a:t>
            </a:r>
            <a:endParaRPr lang="el-GR" dirty="0" smtClean="0"/>
          </a:p>
          <a:p>
            <a:pPr algn="just"/>
            <a:endParaRPr lang="el-GR" dirty="0"/>
          </a:p>
          <a:p>
            <a:pPr algn="just"/>
            <a:r>
              <a:rPr lang="el-GR" dirty="0" smtClean="0"/>
              <a:t>Με </a:t>
            </a:r>
            <a:r>
              <a:rPr lang="el-GR" dirty="0"/>
              <a:t>την εξέλιξη της τεχνολογίας μηχανήματα αντικατέστησαν τα εργατικά χέρια. </a:t>
            </a:r>
            <a:endParaRPr lang="el-GR" dirty="0"/>
          </a:p>
        </p:txBody>
      </p:sp>
      <p:sp>
        <p:nvSpPr>
          <p:cNvPr id="4" name="Ορθογώνιο 3"/>
          <p:cNvSpPr/>
          <p:nvPr/>
        </p:nvSpPr>
        <p:spPr>
          <a:xfrm>
            <a:off x="395536" y="836712"/>
            <a:ext cx="8640960" cy="646331"/>
          </a:xfrm>
          <a:prstGeom prst="rect">
            <a:avLst/>
          </a:prstGeom>
        </p:spPr>
        <p:txBody>
          <a:bodyPr wrap="square">
            <a:spAutoFit/>
          </a:bodyPr>
          <a:lstStyle/>
          <a:p>
            <a:pPr lvl="0"/>
            <a:r>
              <a:rPr lang="el-GR" sz="3600" i="1" dirty="0">
                <a:solidFill>
                  <a:schemeClr val="tx2"/>
                </a:solidFill>
                <a:latin typeface="+mj-lt"/>
                <a:ea typeface="+mj-ea"/>
                <a:cs typeface="+mj-cs"/>
              </a:rPr>
              <a:t>ΓΙΑΤΙ ΕΞΕΦΑΝΙΖΟΝΤΑΙ ΕΠΑΓΓΕΛΜΑΤΑ</a:t>
            </a:r>
          </a:p>
        </p:txBody>
      </p:sp>
    </p:spTree>
    <p:extLst>
      <p:ext uri="{BB962C8B-B14F-4D97-AF65-F5344CB8AC3E}">
        <p14:creationId xmlns:p14="http://schemas.microsoft.com/office/powerpoint/2010/main" val="19024705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noAutofit/>
          </a:bodyPr>
          <a:lstStyle/>
          <a:p>
            <a:pPr algn="just"/>
            <a:r>
              <a:rPr lang="el-GR" sz="2000" dirty="0"/>
              <a:t>Επίσης οι κοινωνικές , πολιτισμικές, οικονομικές και τεχνολογικές συνθήκες είναι εκείνες που επιδρούν καθοριστικά στην εξελικτική πορεία ενός επαγγέλματος καθώς και της εξαφάνισης του.  Όλες οι παραπάνω συνθήκες δεν δρουν αυτόνομα αλλά είναι άμεσα συνδεμένες  και αλληλεπιδρούν σε μεγάλο βαθμό μεταξύ τους </a:t>
            </a:r>
            <a:r>
              <a:rPr lang="el-GR" sz="2000" dirty="0" smtClean="0"/>
              <a:t>.</a:t>
            </a:r>
          </a:p>
          <a:p>
            <a:pPr algn="just"/>
            <a:endParaRPr lang="el-GR" sz="2000" dirty="0"/>
          </a:p>
          <a:p>
            <a:pPr algn="just"/>
            <a:r>
              <a:rPr lang="el-GR" sz="2000" dirty="0"/>
              <a:t>Ζωντανό παράδειγμα είναι η σημερινή οικονομική κατάσταση στη χώρα μας που έχει ως αποτέλεσμα επαγγέλματα που έτειναν στο παρελθόν  προς εξαφάνιση να επανέλθουν δυναμικά στο προσκήνιο όπως της μεταποίησης των ρούχων από τις μοδίστρες και των τσαγκάρηδων.</a:t>
            </a:r>
            <a:endParaRPr lang="el-GR" sz="2000" dirty="0"/>
          </a:p>
        </p:txBody>
      </p:sp>
      <p:sp>
        <p:nvSpPr>
          <p:cNvPr id="4" name="Ορθογώνιο 3"/>
          <p:cNvSpPr/>
          <p:nvPr/>
        </p:nvSpPr>
        <p:spPr>
          <a:xfrm>
            <a:off x="395536" y="836712"/>
            <a:ext cx="8640960" cy="646331"/>
          </a:xfrm>
          <a:prstGeom prst="rect">
            <a:avLst/>
          </a:prstGeom>
        </p:spPr>
        <p:txBody>
          <a:bodyPr wrap="square">
            <a:spAutoFit/>
          </a:bodyPr>
          <a:lstStyle/>
          <a:p>
            <a:pPr lvl="0"/>
            <a:r>
              <a:rPr lang="el-GR" sz="3600" i="1" dirty="0">
                <a:solidFill>
                  <a:schemeClr val="tx2"/>
                </a:solidFill>
                <a:latin typeface="+mj-lt"/>
                <a:ea typeface="+mj-ea"/>
                <a:cs typeface="+mj-cs"/>
              </a:rPr>
              <a:t>ΓΙΑΤΙ ΕΞΕΦΑΝΙΖΟΝΤΑΙ ΕΠΑΓΓΕΛΜΑΤΑ</a:t>
            </a:r>
          </a:p>
        </p:txBody>
      </p:sp>
    </p:spTree>
    <p:extLst>
      <p:ext uri="{BB962C8B-B14F-4D97-AF65-F5344CB8AC3E}">
        <p14:creationId xmlns:p14="http://schemas.microsoft.com/office/powerpoint/2010/main" val="3577280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484784"/>
            <a:ext cx="4834880" cy="5089752"/>
          </a:xfrm>
        </p:spPr>
        <p:txBody>
          <a:bodyPr>
            <a:normAutofit fontScale="70000" lnSpcReduction="20000"/>
          </a:bodyPr>
          <a:lstStyle/>
          <a:p>
            <a:pPr marL="109728" indent="0" algn="just">
              <a:buNone/>
            </a:pPr>
            <a:r>
              <a:rPr lang="el-GR" dirty="0"/>
              <a:t>Ο αχθοφόρος έκανε παλιά τις μεταφορές των φορτίων, βαλιτσών  από το σταθμούς λεωφορείων ή τρένων και διάφορα πράγματα από την αγορά μέχρι τα σπίτια</a:t>
            </a:r>
            <a:r>
              <a:rPr lang="el-GR" dirty="0" smtClean="0"/>
              <a:t>.</a:t>
            </a:r>
          </a:p>
          <a:p>
            <a:pPr marL="109728" indent="0" algn="just">
              <a:buNone/>
            </a:pPr>
            <a:r>
              <a:rPr lang="el-GR" dirty="0" smtClean="0"/>
              <a:t> </a:t>
            </a:r>
            <a:r>
              <a:rPr lang="el-GR" dirty="0"/>
              <a:t>Έβαζε τα πράγματα στην πλάτη του ή σε κάποιο καρότσι που τυχόν είχε και το έσερνε ο ίδιος. Έπαιρνε το χαρτζιλίκι του και ξαναγύριζε στο πόστο του, για να κάνει κάποιο άλλο δρομολόγιο. </a:t>
            </a:r>
            <a:endParaRPr lang="el-GR" dirty="0" smtClean="0"/>
          </a:p>
          <a:p>
            <a:pPr marL="109728" indent="0" algn="just">
              <a:buNone/>
            </a:pPr>
            <a:r>
              <a:rPr lang="el-GR" dirty="0" smtClean="0"/>
              <a:t>Τον </a:t>
            </a:r>
            <a:r>
              <a:rPr lang="el-GR" dirty="0"/>
              <a:t>21ο αιώνα η συντριπτική πλειοψηφία των μεταφορών, όταν δεν εξυπηρετείται από ίδια μέσα, εκτελείται από μεγάλες εταιρείες που αναλαμβάνουν τόσο τις μετακομίσεις ιδιωτών, όσο και τις παραλαβές και παραδόσεις υλικών και αγαθών, απαραίτητων για την ομαλή λειτουργία της επαγγελματικής δραστηριότητας. </a:t>
            </a:r>
            <a:endParaRPr lang="el-GR" dirty="0"/>
          </a:p>
        </p:txBody>
      </p:sp>
      <p:sp>
        <p:nvSpPr>
          <p:cNvPr id="4" name="Ορθογώνιο 3"/>
          <p:cNvSpPr/>
          <p:nvPr/>
        </p:nvSpPr>
        <p:spPr>
          <a:xfrm>
            <a:off x="466875" y="764704"/>
            <a:ext cx="6184706" cy="646331"/>
          </a:xfrm>
          <a:prstGeom prst="rect">
            <a:avLst/>
          </a:prstGeom>
        </p:spPr>
        <p:txBody>
          <a:bodyPr wrap="none">
            <a:spAutoFit/>
          </a:bodyPr>
          <a:lstStyle/>
          <a:p>
            <a:pPr lvl="1"/>
            <a:r>
              <a:rPr lang="el-GR" sz="3600" i="1" dirty="0">
                <a:solidFill>
                  <a:schemeClr val="tx2"/>
                </a:solidFill>
                <a:latin typeface="+mj-lt"/>
                <a:ea typeface="+mj-ea"/>
                <a:cs typeface="+mj-cs"/>
              </a:rPr>
              <a:t>Ο ΑΧΘΟΦΟΡΟΣ – ΧΑΜΑΛΗΣ</a:t>
            </a:r>
          </a:p>
        </p:txBody>
      </p:sp>
      <p:pic>
        <p:nvPicPr>
          <p:cNvPr id="5" name="Picture 5" descr="%CE%A7%CE%91%CE%9C%CE%91%CE%9B%CE%97%CE%A3"/>
          <p:cNvPicPr/>
          <p:nvPr/>
        </p:nvPicPr>
        <p:blipFill>
          <a:blip r:embed="rId2">
            <a:extLst>
              <a:ext uri="{28A0092B-C50C-407E-A947-70E740481C1C}">
                <a14:useLocalDpi xmlns:a14="http://schemas.microsoft.com/office/drawing/2010/main" val="0"/>
              </a:ext>
            </a:extLst>
          </a:blip>
          <a:srcRect/>
          <a:stretch>
            <a:fillRect/>
          </a:stretch>
        </p:blipFill>
        <p:spPr bwMode="auto">
          <a:xfrm>
            <a:off x="5484768" y="1423116"/>
            <a:ext cx="3407712" cy="4598171"/>
          </a:xfrm>
          <a:prstGeom prst="rect">
            <a:avLst/>
          </a:prstGeom>
          <a:noFill/>
          <a:ln>
            <a:noFill/>
          </a:ln>
          <a:extLst/>
        </p:spPr>
      </p:pic>
    </p:spTree>
    <p:extLst>
      <p:ext uri="{BB962C8B-B14F-4D97-AF65-F5344CB8AC3E}">
        <p14:creationId xmlns:p14="http://schemas.microsoft.com/office/powerpoint/2010/main" val="26286064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340768"/>
            <a:ext cx="4402832" cy="5233768"/>
          </a:xfrm>
        </p:spPr>
        <p:txBody>
          <a:bodyPr>
            <a:normAutofit fontScale="85000" lnSpcReduction="20000"/>
          </a:bodyPr>
          <a:lstStyle/>
          <a:p>
            <a:pPr marL="109728" indent="0" algn="just">
              <a:buNone/>
            </a:pPr>
            <a:r>
              <a:rPr lang="el-GR" dirty="0"/>
              <a:t>Παλιά υπήρχαν πολλοί πεταλωτές μια και ήταν απαραίτητοι αφού κάθε σπίτι στο χωριό είχε και ένα ζώο για τις δουλειές του, γαϊδούρι ή μουλάρι. </a:t>
            </a:r>
            <a:endParaRPr lang="el-GR" dirty="0" smtClean="0"/>
          </a:p>
          <a:p>
            <a:pPr marL="109728" indent="0" algn="just">
              <a:buNone/>
            </a:pPr>
            <a:r>
              <a:rPr lang="el-GR" dirty="0" smtClean="0"/>
              <a:t>Ο </a:t>
            </a:r>
            <a:r>
              <a:rPr lang="el-GR" dirty="0"/>
              <a:t>πεταλωτής έβαζε στα ζώα τα πέταλα που ήταν ας πούμε τα παπούτσια τους. Μετά έβαζε το καινούργιο το πέταλο και το κάρφωνε με τα ειδικά καρφιά. </a:t>
            </a:r>
            <a:endParaRPr lang="el-GR" dirty="0" smtClean="0"/>
          </a:p>
          <a:p>
            <a:pPr marL="109728" indent="0" algn="just">
              <a:buNone/>
            </a:pPr>
            <a:r>
              <a:rPr lang="el-GR" dirty="0" smtClean="0"/>
              <a:t>Τα </a:t>
            </a:r>
            <a:r>
              <a:rPr lang="el-GR" dirty="0"/>
              <a:t>πέταλα ήταν σε διάφορα μεγέθη και τα κατασκεύαζαν από σίδερο. Τα πέταλα είχαν τρύπες γύρω - γύρω για να μπαίνουν τα καρφιά. </a:t>
            </a:r>
          </a:p>
          <a:p>
            <a:endParaRPr lang="el-GR" dirty="0"/>
          </a:p>
        </p:txBody>
      </p:sp>
      <p:sp>
        <p:nvSpPr>
          <p:cNvPr id="4" name="Ορθογώνιο 3"/>
          <p:cNvSpPr/>
          <p:nvPr/>
        </p:nvSpPr>
        <p:spPr>
          <a:xfrm>
            <a:off x="467544" y="548680"/>
            <a:ext cx="4392488" cy="646331"/>
          </a:xfrm>
          <a:prstGeom prst="rect">
            <a:avLst/>
          </a:prstGeom>
        </p:spPr>
        <p:txBody>
          <a:bodyPr wrap="square">
            <a:spAutoFit/>
          </a:bodyPr>
          <a:lstStyle/>
          <a:p>
            <a:pPr lvl="0"/>
            <a:r>
              <a:rPr lang="el-GR" sz="3600" i="1" dirty="0">
                <a:solidFill>
                  <a:schemeClr val="tx2"/>
                </a:solidFill>
                <a:latin typeface="+mj-lt"/>
                <a:ea typeface="+mj-ea"/>
                <a:cs typeface="+mj-cs"/>
              </a:rPr>
              <a:t>ΠΕΤΑΛΩΤΗΣ</a:t>
            </a:r>
          </a:p>
        </p:txBody>
      </p:sp>
      <p:pic>
        <p:nvPicPr>
          <p:cNvPr id="6" name="Picture 5" descr="joe$20shoe"/>
          <p:cNvPicPr/>
          <p:nvPr/>
        </p:nvPicPr>
        <p:blipFill>
          <a:blip r:embed="rId2">
            <a:extLst>
              <a:ext uri="{28A0092B-C50C-407E-A947-70E740481C1C}">
                <a14:useLocalDpi xmlns:a14="http://schemas.microsoft.com/office/drawing/2010/main" val="0"/>
              </a:ext>
            </a:extLst>
          </a:blip>
          <a:srcRect/>
          <a:stretch>
            <a:fillRect/>
          </a:stretch>
        </p:blipFill>
        <p:spPr bwMode="auto">
          <a:xfrm>
            <a:off x="5076056" y="1412776"/>
            <a:ext cx="3816424" cy="3312368"/>
          </a:xfrm>
          <a:prstGeom prst="rect">
            <a:avLst/>
          </a:prstGeom>
          <a:noFill/>
          <a:ln>
            <a:noFill/>
          </a:ln>
          <a:extLst/>
        </p:spPr>
      </p:pic>
      <p:pic>
        <p:nvPicPr>
          <p:cNvPr id="7" name="Εικόνα 6" descr="http://2.bp.blogspot.com/-pvudoaWBGl4/UmAhGH_qFLI/AAAAAAAALTA/mAWQl1Ewnsk/s1600/petala.JPG"/>
          <p:cNvPicPr/>
          <p:nvPr/>
        </p:nvPicPr>
        <p:blipFill rotWithShape="1">
          <a:blip r:embed="rId3" cstate="print">
            <a:extLst>
              <a:ext uri="{28A0092B-C50C-407E-A947-70E740481C1C}">
                <a14:useLocalDpi xmlns:a14="http://schemas.microsoft.com/office/drawing/2010/main" val="0"/>
              </a:ext>
            </a:extLst>
          </a:blip>
          <a:srcRect l="13303" r="13762"/>
          <a:stretch/>
        </p:blipFill>
        <p:spPr bwMode="auto">
          <a:xfrm>
            <a:off x="6084168" y="4941168"/>
            <a:ext cx="1800200" cy="151561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763021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251520" y="1123003"/>
            <a:ext cx="4824536" cy="5451533"/>
          </a:xfrm>
        </p:spPr>
        <p:txBody>
          <a:bodyPr>
            <a:normAutofit fontScale="92500" lnSpcReduction="10000"/>
          </a:bodyPr>
          <a:lstStyle/>
          <a:p>
            <a:pPr marL="109728" indent="0" algn="just">
              <a:buNone/>
            </a:pPr>
            <a:r>
              <a:rPr lang="el-GR" dirty="0"/>
              <a:t>Παλιότερα που ο κόσμος </a:t>
            </a:r>
            <a:r>
              <a:rPr lang="el-GR" dirty="0" smtClean="0"/>
              <a:t>περπατούσε σε </a:t>
            </a:r>
            <a:r>
              <a:rPr lang="el-GR" dirty="0"/>
              <a:t>χωμάτινους δρόμους, τα παπούτσια σκονίζονταν ή λασπώνονταν εύκολα. </a:t>
            </a:r>
            <a:endParaRPr lang="el-GR" dirty="0" smtClean="0"/>
          </a:p>
          <a:p>
            <a:pPr marL="109728" indent="0" algn="just">
              <a:buNone/>
            </a:pPr>
            <a:endParaRPr lang="el-GR" dirty="0"/>
          </a:p>
          <a:p>
            <a:pPr marL="109728" indent="0">
              <a:buNone/>
            </a:pPr>
            <a:r>
              <a:rPr lang="el-GR" dirty="0" smtClean="0"/>
              <a:t>Τότε </a:t>
            </a:r>
            <a:r>
              <a:rPr lang="el-GR" dirty="0"/>
              <a:t>γνώρισε άνθηση και </a:t>
            </a:r>
            <a:r>
              <a:rPr lang="el-GR" dirty="0" smtClean="0"/>
              <a:t>το επάγγελμα του Λουστραδόρου</a:t>
            </a:r>
            <a:r>
              <a:rPr lang="el-GR" dirty="0"/>
              <a:t>. </a:t>
            </a:r>
            <a:endParaRPr lang="el-GR" dirty="0" smtClean="0"/>
          </a:p>
          <a:p>
            <a:pPr marL="109728" indent="0" algn="just">
              <a:buNone/>
            </a:pPr>
            <a:r>
              <a:rPr lang="el-GR" dirty="0" smtClean="0"/>
              <a:t>Αυτός </a:t>
            </a:r>
            <a:r>
              <a:rPr lang="el-GR" dirty="0"/>
              <a:t>μ’ ένα κασελάκι μπροστά του, και γύρω του να κρέμονται οι βούρτσες και τα βερνίκια με τα διάφορα χρώματα. </a:t>
            </a:r>
            <a:endParaRPr lang="el-GR" dirty="0"/>
          </a:p>
        </p:txBody>
      </p:sp>
      <p:sp>
        <p:nvSpPr>
          <p:cNvPr id="4" name="Ορθογώνιο 3"/>
          <p:cNvSpPr/>
          <p:nvPr/>
        </p:nvSpPr>
        <p:spPr>
          <a:xfrm>
            <a:off x="444849" y="476672"/>
            <a:ext cx="2358338" cy="646331"/>
          </a:xfrm>
          <a:prstGeom prst="rect">
            <a:avLst/>
          </a:prstGeom>
        </p:spPr>
        <p:txBody>
          <a:bodyPr wrap="none">
            <a:spAutoFit/>
          </a:bodyPr>
          <a:lstStyle/>
          <a:p>
            <a:pPr lvl="0"/>
            <a:r>
              <a:rPr lang="el-GR" sz="3600" i="1" dirty="0">
                <a:solidFill>
                  <a:schemeClr val="tx2"/>
                </a:solidFill>
                <a:latin typeface="+mj-lt"/>
                <a:ea typeface="+mj-ea"/>
                <a:cs typeface="+mj-cs"/>
              </a:rPr>
              <a:t>ΛΟΥΣΤΡΟΣ</a:t>
            </a:r>
          </a:p>
        </p:txBody>
      </p:sp>
      <p:pic>
        <p:nvPicPr>
          <p:cNvPr id="5" name="Εικόνα 4" descr="http://www.parapolitika.gr/sites/default/files/parapolitikaold/mediadefaultimagesvasilakis-kailas-3.jpg"/>
          <p:cNvPicPr/>
          <p:nvPr/>
        </p:nvPicPr>
        <p:blipFill rotWithShape="1">
          <a:blip r:embed="rId2">
            <a:extLst>
              <a:ext uri="{28A0092B-C50C-407E-A947-70E740481C1C}">
                <a14:useLocalDpi xmlns:a14="http://schemas.microsoft.com/office/drawing/2010/main" val="0"/>
              </a:ext>
            </a:extLst>
          </a:blip>
          <a:srcRect l="26152" r="4713"/>
          <a:stretch/>
        </p:blipFill>
        <p:spPr bwMode="auto">
          <a:xfrm>
            <a:off x="5148064" y="1340768"/>
            <a:ext cx="3600400" cy="36004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294194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195011"/>
            <a:ext cx="3970784" cy="5379525"/>
          </a:xfrm>
        </p:spPr>
        <p:txBody>
          <a:bodyPr>
            <a:normAutofit fontScale="85000" lnSpcReduction="20000"/>
          </a:bodyPr>
          <a:lstStyle/>
          <a:p>
            <a:pPr marL="109728" indent="0">
              <a:buNone/>
            </a:pPr>
            <a:r>
              <a:rPr lang="el-GR" dirty="0"/>
              <a:t>Ο γαλατάς ήταν ο πρώτος πλανόδιος μικροπωλητής της ημέρας. </a:t>
            </a:r>
            <a:endParaRPr lang="el-GR" dirty="0" smtClean="0"/>
          </a:p>
          <a:p>
            <a:pPr marL="109728" indent="0">
              <a:buNone/>
            </a:pPr>
            <a:r>
              <a:rPr lang="el-GR" dirty="0" smtClean="0"/>
              <a:t>Φόρτωνε </a:t>
            </a:r>
            <a:r>
              <a:rPr lang="el-GR" dirty="0"/>
              <a:t>τα </a:t>
            </a:r>
            <a:r>
              <a:rPr lang="el-GR" dirty="0" err="1"/>
              <a:t>γκιούμια</a:t>
            </a:r>
            <a:r>
              <a:rPr lang="el-GR" dirty="0"/>
              <a:t> (βαθύ μπακιρένιο σκεύος με στόμιο)  με το φρέσκο γάλα στο γαϊδουράκι του και ξεκινούσε πρωί-πρωί απ' το χωριό του για την πόλη. </a:t>
            </a:r>
            <a:endParaRPr lang="el-GR" dirty="0" smtClean="0"/>
          </a:p>
          <a:p>
            <a:pPr marL="109728" indent="0">
              <a:buNone/>
            </a:pPr>
            <a:r>
              <a:rPr lang="el-GR" dirty="0" smtClean="0"/>
              <a:t>Έπρεπε </a:t>
            </a:r>
            <a:r>
              <a:rPr lang="el-GR" dirty="0"/>
              <a:t>να προφτάσει να εξυπηρετήσει όλους τους πελάτες. Την ίδια πάντα ώρα, πιστός στο ραντεβού, έδενε σε κάποιο δέντρο το ζώο του και ξεκινούσε το μοίρασμα.</a:t>
            </a:r>
            <a:endParaRPr lang="el-GR" dirty="0"/>
          </a:p>
        </p:txBody>
      </p:sp>
      <p:sp>
        <p:nvSpPr>
          <p:cNvPr id="4" name="Ορθογώνιο 3"/>
          <p:cNvSpPr/>
          <p:nvPr/>
        </p:nvSpPr>
        <p:spPr>
          <a:xfrm>
            <a:off x="395536" y="548680"/>
            <a:ext cx="5086649" cy="646331"/>
          </a:xfrm>
          <a:prstGeom prst="rect">
            <a:avLst/>
          </a:prstGeom>
        </p:spPr>
        <p:txBody>
          <a:bodyPr wrap="none">
            <a:spAutoFit/>
          </a:bodyPr>
          <a:lstStyle/>
          <a:p>
            <a:pPr lvl="0"/>
            <a:r>
              <a:rPr lang="el-GR" sz="3600" i="1" dirty="0">
                <a:solidFill>
                  <a:schemeClr val="tx2"/>
                </a:solidFill>
                <a:latin typeface="+mj-lt"/>
                <a:ea typeface="+mj-ea"/>
                <a:cs typeface="+mj-cs"/>
              </a:rPr>
              <a:t>ΓΑΛΑΤΑΣ (ΠΛΑΝΟΔΙΟΣ) </a:t>
            </a:r>
          </a:p>
        </p:txBody>
      </p:sp>
      <p:pic>
        <p:nvPicPr>
          <p:cNvPr id="5" name="Picture 5" descr="%CF%83%CE%AC%CF%81%CF%89%CF%83%CE%B7000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6016" y="1187366"/>
            <a:ext cx="3947004" cy="3019913"/>
          </a:xfrm>
          <a:prstGeom prst="rect">
            <a:avLst/>
          </a:prstGeom>
          <a:noFill/>
          <a:ln>
            <a:noFill/>
          </a:ln>
          <a:extLst/>
        </p:spPr>
      </p:pic>
      <p:pic>
        <p:nvPicPr>
          <p:cNvPr id="6" name="Εικόνα 5" descr="http://1.bp.blogspot.com/-CuQe_NLvMJs/UFpGQ8rxbrI/AAAAAAAAMjY/etOaYvBhhC0/s400/%25CE%259F%2B%25CE%2593%25CE%2591%25CE%259B%25CE%2591%25CE%25A4%25CE%2591%25CE%25A3%2B3.jpg"/>
          <p:cNvPicPr/>
          <p:nvPr/>
        </p:nvPicPr>
        <p:blipFill>
          <a:blip r:embed="rId3">
            <a:extLst>
              <a:ext uri="{28A0092B-C50C-407E-A947-70E740481C1C}">
                <a14:useLocalDpi xmlns:a14="http://schemas.microsoft.com/office/drawing/2010/main" val="0"/>
              </a:ext>
            </a:extLst>
          </a:blip>
          <a:srcRect/>
          <a:stretch>
            <a:fillRect/>
          </a:stretch>
        </p:blipFill>
        <p:spPr bwMode="auto">
          <a:xfrm>
            <a:off x="4716016" y="4293096"/>
            <a:ext cx="3947004" cy="2115185"/>
          </a:xfrm>
          <a:prstGeom prst="rect">
            <a:avLst/>
          </a:prstGeom>
          <a:noFill/>
          <a:ln>
            <a:noFill/>
          </a:ln>
        </p:spPr>
      </p:pic>
    </p:spTree>
    <p:extLst>
      <p:ext uri="{BB962C8B-B14F-4D97-AF65-F5344CB8AC3E}">
        <p14:creationId xmlns:p14="http://schemas.microsoft.com/office/powerpoint/2010/main" val="298074186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στικό">
  <a:themeElements>
    <a:clrScheme name="Αστικό">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Αστικό">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Αστικό">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372</TotalTime>
  <Words>1361</Words>
  <Application>Microsoft Office PowerPoint</Application>
  <PresentationFormat>Προβολή στην οθόνη (4:3)</PresentationFormat>
  <Paragraphs>81</Paragraphs>
  <Slides>23</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23</vt:i4>
      </vt:variant>
    </vt:vector>
  </HeadingPairs>
  <TitlesOfParts>
    <vt:vector size="24" baseType="lpstr">
      <vt:lpstr>Αστικό</vt:lpstr>
      <vt:lpstr>ΕΠΑΓΓΕΛΜΑΤΑ ΠΟΥ ΧΑΝΟΝΤΑΙ ΕΠΙΣΤΗΜΟΝΙΚΟ ΠΕΔΙΟ: ΣΧΟΛΙΚΟΣ ΕΠΑΓΓΕΛΜΑΤΙΚΟΣ ΠΡΟΣΑΝΑΤΟΛΙΣΜΟΣ</vt:lpstr>
      <vt:lpstr>Παρουσίαση του PowerPoint</vt:lpstr>
      <vt:lpstr>ΓΕΝΙΚΑ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ΓΑΝΩΜΑΤΗΣ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Ποια επαγγέλματα θα αντικαταστήσει η τεχνολογία τα επόμενα δέκα χρόνια; </vt:lpstr>
      <vt:lpstr>Παρουσίαση του PowerPoint</vt:lpstr>
      <vt:lpstr>ΤΕΛΟΣ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maria</dc:creator>
  <cp:lastModifiedBy>Nikos</cp:lastModifiedBy>
  <cp:revision>45</cp:revision>
  <dcterms:created xsi:type="dcterms:W3CDTF">2014-03-29T15:02:16Z</dcterms:created>
  <dcterms:modified xsi:type="dcterms:W3CDTF">2016-04-16T17:30:20Z</dcterms:modified>
</cp:coreProperties>
</file>