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6" r:id="rId3"/>
    <p:sldId id="257" r:id="rId4"/>
    <p:sldId id="285" r:id="rId5"/>
    <p:sldId id="282" r:id="rId6"/>
    <p:sldId id="284" r:id="rId7"/>
    <p:sldId id="258" r:id="rId8"/>
    <p:sldId id="259" r:id="rId9"/>
    <p:sldId id="262" r:id="rId10"/>
    <p:sldId id="264" r:id="rId11"/>
    <p:sldId id="265" r:id="rId12"/>
    <p:sldId id="280" r:id="rId13"/>
    <p:sldId id="266" r:id="rId14"/>
    <p:sldId id="279" r:id="rId15"/>
    <p:sldId id="267" r:id="rId16"/>
    <p:sldId id="268" r:id="rId17"/>
    <p:sldId id="269" r:id="rId18"/>
    <p:sldId id="270" r:id="rId19"/>
    <p:sldId id="278" r:id="rId20"/>
    <p:sldId id="283" r:id="rId21"/>
    <p:sldId id="271" r:id="rId22"/>
    <p:sldId id="273" r:id="rId23"/>
    <p:sldId id="274" r:id="rId24"/>
    <p:sldId id="275" r:id="rId25"/>
    <p:sldId id="276" r:id="rId26"/>
    <p:sldId id="277" r:id="rId27"/>
    <p:sldId id="281" r:id="rId28"/>
    <p:sldId id="272" r:id="rId29"/>
    <p:sldId id="263"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62" autoAdjust="0"/>
  </p:normalViewPr>
  <p:slideViewPr>
    <p:cSldViewPr>
      <p:cViewPr varScale="1">
        <p:scale>
          <a:sx n="72" d="100"/>
          <a:sy n="72" d="100"/>
        </p:scale>
        <p:origin x="-85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C97A6-F698-49EC-9435-FA29C56AA4D5}" type="datetimeFigureOut">
              <a:rPr lang="el-GR" smtClean="0"/>
              <a:pPr/>
              <a:t>22/3/2020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6B9B2-7A59-4C31-8B18-B394055D82F6}" type="slidenum">
              <a:rPr lang="el-GR" smtClean="0"/>
              <a:pPr/>
              <a:t>‹#›</a:t>
            </a:fld>
            <a:endParaRPr lang="el-GR"/>
          </a:p>
        </p:txBody>
      </p:sp>
    </p:spTree>
    <p:extLst>
      <p:ext uri="{BB962C8B-B14F-4D97-AF65-F5344CB8AC3E}">
        <p14:creationId xmlns="" xmlns:p14="http://schemas.microsoft.com/office/powerpoint/2010/main" val="300858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9B6B9B2-7A59-4C31-8B18-B394055D82F6}" type="slidenum">
              <a:rPr lang="el-GR" smtClean="0"/>
              <a:pPr/>
              <a:t>1</a:t>
            </a:fld>
            <a:endParaRPr lang="el-GR"/>
          </a:p>
        </p:txBody>
      </p:sp>
    </p:spTree>
    <p:extLst>
      <p:ext uri="{BB962C8B-B14F-4D97-AF65-F5344CB8AC3E}">
        <p14:creationId xmlns="" xmlns:p14="http://schemas.microsoft.com/office/powerpoint/2010/main" val="301108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19C7232-A1AA-4152-8D37-D8EA0009EF2D}" type="datetimeFigureOut">
              <a:rPr lang="el-GR" smtClean="0"/>
              <a:pPr/>
              <a:t>22/3/2020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350755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19C7232-A1AA-4152-8D37-D8EA0009EF2D}" type="datetimeFigureOut">
              <a:rPr lang="el-GR" smtClean="0"/>
              <a:pPr/>
              <a:t>22/3/2020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392705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19C7232-A1AA-4152-8D37-D8EA0009EF2D}" type="datetimeFigureOut">
              <a:rPr lang="el-GR" smtClean="0"/>
              <a:pPr/>
              <a:t>22/3/2020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123338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19C7232-A1AA-4152-8D37-D8EA0009EF2D}" type="datetimeFigureOut">
              <a:rPr lang="el-GR" smtClean="0"/>
              <a:pPr/>
              <a:t>22/3/2020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21444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9C7232-A1AA-4152-8D37-D8EA0009EF2D}" type="datetimeFigureOut">
              <a:rPr lang="el-GR" smtClean="0"/>
              <a:pPr/>
              <a:t>22/3/2020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341273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219C7232-A1AA-4152-8D37-D8EA0009EF2D}" type="datetimeFigureOut">
              <a:rPr lang="el-GR" smtClean="0"/>
              <a:pPr/>
              <a:t>22/3/2020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417981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19C7232-A1AA-4152-8D37-D8EA0009EF2D}" type="datetimeFigureOut">
              <a:rPr lang="el-GR" smtClean="0"/>
              <a:pPr/>
              <a:t>22/3/2020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240199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19C7232-A1AA-4152-8D37-D8EA0009EF2D}" type="datetimeFigureOut">
              <a:rPr lang="el-GR" smtClean="0"/>
              <a:pPr/>
              <a:t>22/3/2020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291505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C7232-A1AA-4152-8D37-D8EA0009EF2D}" type="datetimeFigureOut">
              <a:rPr lang="el-GR" smtClean="0"/>
              <a:pPr/>
              <a:t>22/3/2020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110638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C7232-A1AA-4152-8D37-D8EA0009EF2D}" type="datetimeFigureOut">
              <a:rPr lang="el-GR" smtClean="0"/>
              <a:pPr/>
              <a:t>22/3/2020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308873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C7232-A1AA-4152-8D37-D8EA0009EF2D}" type="datetimeFigureOut">
              <a:rPr lang="el-GR" smtClean="0"/>
              <a:pPr/>
              <a:t>22/3/2020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205703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C7232-A1AA-4152-8D37-D8EA0009EF2D}" type="datetimeFigureOut">
              <a:rPr lang="el-GR" smtClean="0"/>
              <a:pPr/>
              <a:t>22/3/2020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53A2E-255F-4197-98B9-539D776E4516}" type="slidenum">
              <a:rPr lang="el-GR" smtClean="0"/>
              <a:pPr/>
              <a:t>‹#›</a:t>
            </a:fld>
            <a:endParaRPr lang="el-GR"/>
          </a:p>
        </p:txBody>
      </p:sp>
    </p:spTree>
    <p:extLst>
      <p:ext uri="{BB962C8B-B14F-4D97-AF65-F5344CB8AC3E}">
        <p14:creationId xmlns="" xmlns:p14="http://schemas.microsoft.com/office/powerpoint/2010/main" val="1567530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ΟΜΗΡΟΥ ΙΛΙΑΔΑ</a:t>
            </a:r>
            <a:endParaRPr lang="el-GR" dirty="0"/>
          </a:p>
        </p:txBody>
      </p:sp>
      <p:sp>
        <p:nvSpPr>
          <p:cNvPr id="3" name="Subtitle 2"/>
          <p:cNvSpPr>
            <a:spLocks noGrp="1"/>
          </p:cNvSpPr>
          <p:nvPr>
            <p:ph type="subTitle" idx="1"/>
          </p:nvPr>
        </p:nvSpPr>
        <p:spPr/>
        <p:txBody>
          <a:bodyPr/>
          <a:lstStyle/>
          <a:p>
            <a:r>
              <a:rPr lang="el-GR" dirty="0" smtClean="0">
                <a:solidFill>
                  <a:srgbClr val="FF0000"/>
                </a:solidFill>
              </a:rPr>
              <a:t>ΜΙΑ ΣΥΝΤΟΜΗ ΕΠΑΝΑΛΗΨΗ ΓΙΑ ΣΥΝΤΡΟΦΙΑ...</a:t>
            </a:r>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p:txBody>
      </p:sp>
    </p:spTree>
    <p:extLst>
      <p:ext uri="{BB962C8B-B14F-4D97-AF65-F5344CB8AC3E}">
        <p14:creationId xmlns="" xmlns:p14="http://schemas.microsoft.com/office/powerpoint/2010/main" val="1603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ΣΚΗΝΕΣ ΑΠΟ ΤΟΝ ΌΛΥΜΠΟ</a:t>
            </a:r>
            <a:br>
              <a:rPr lang="el-GR" dirty="0" smtClean="0"/>
            </a:br>
            <a:r>
              <a:rPr lang="el-GR" dirty="0" smtClean="0"/>
              <a:t>ΡΑΨΩΔΙΑ Α (στ. 494-612, σελ. 40- 45)</a:t>
            </a:r>
            <a:endParaRPr lang="el-GR" dirty="0"/>
          </a:p>
        </p:txBody>
      </p:sp>
      <p:sp>
        <p:nvSpPr>
          <p:cNvPr id="3" name="Content Placeholder 2"/>
          <p:cNvSpPr>
            <a:spLocks noGrp="1"/>
          </p:cNvSpPr>
          <p:nvPr>
            <p:ph idx="1"/>
          </p:nvPr>
        </p:nvSpPr>
        <p:spPr/>
        <p:txBody>
          <a:bodyPr>
            <a:normAutofit fontScale="85000" lnSpcReduction="20000"/>
          </a:bodyPr>
          <a:lstStyle/>
          <a:p>
            <a:pPr marL="0" indent="0">
              <a:buNone/>
            </a:pPr>
            <a:r>
              <a:rPr lang="el-GR" dirty="0" smtClean="0"/>
              <a:t>           </a:t>
            </a:r>
            <a:r>
              <a:rPr lang="el-GR" b="1" dirty="0" smtClean="0"/>
              <a:t>ΘΕΜΑΤΑ ΠΟΥ ΕΞΕΤΑΣΑΜΕ  ΣΤΗΝ ΕΝΟΤΗΤΑ</a:t>
            </a:r>
          </a:p>
          <a:p>
            <a:r>
              <a:rPr lang="el-GR" b="1" dirty="0" smtClean="0"/>
              <a:t>Σε ποια σημεία φαίνεται ο ανθρωπομορφισμός των θεών;</a:t>
            </a:r>
            <a:r>
              <a:rPr lang="el-GR" dirty="0" smtClean="0"/>
              <a:t> </a:t>
            </a:r>
          </a:p>
          <a:p>
            <a:pPr marL="0" indent="0">
              <a:buNone/>
            </a:pPr>
            <a:r>
              <a:rPr lang="el-GR" dirty="0"/>
              <a:t> </a:t>
            </a:r>
            <a:r>
              <a:rPr lang="el-GR" dirty="0" smtClean="0"/>
              <a:t>  - ο Δίας  = τυπικό δείγμα αρχηγού πατριαρχικής οικογένειας, επιβάλλει τη θέλησή του σε σύζυγο και παιδιά (Ήρα- Ήφαιστος)</a:t>
            </a:r>
          </a:p>
          <a:p>
            <a:pPr marL="0" indent="0">
              <a:buNone/>
            </a:pPr>
            <a:r>
              <a:rPr lang="el-GR" dirty="0"/>
              <a:t> </a:t>
            </a:r>
            <a:r>
              <a:rPr lang="el-GR" dirty="0" smtClean="0"/>
              <a:t>   - η Ήρα= τυπικό δείγμα υποταγμένης γυναίκας, που όμως ζηλεύει, γκρινιάζει και διεκδικεί μερίδιο στην εξουσία του συζύγου.</a:t>
            </a:r>
          </a:p>
          <a:p>
            <a:pPr marL="0" indent="0">
              <a:buNone/>
            </a:pPr>
            <a:r>
              <a:rPr lang="el-GR" dirty="0"/>
              <a:t> </a:t>
            </a:r>
            <a:r>
              <a:rPr lang="el-GR" dirty="0" smtClean="0"/>
              <a:t>   - ο Ήφαιστος = όπως τα παιδιά των ανθρώπων, προσπαθεί να συμβιβάσει τους γονείς του με ευθυμία (μία εύθυμη ιστορία και μια εύθυμη εικόνα) </a:t>
            </a:r>
            <a:endParaRPr lang="el-GR" dirty="0"/>
          </a:p>
        </p:txBody>
      </p:sp>
    </p:spTree>
    <p:extLst>
      <p:ext uri="{BB962C8B-B14F-4D97-AF65-F5344CB8AC3E}">
        <p14:creationId xmlns="" xmlns:p14="http://schemas.microsoft.com/office/powerpoint/2010/main" val="233054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normAutofit fontScale="92500"/>
          </a:bodyPr>
          <a:lstStyle/>
          <a:p>
            <a:r>
              <a:rPr lang="el-GR" dirty="0" smtClean="0"/>
              <a:t>Τυπική σκηνή- τυπική στάση ικεσίας της Θέτιδας. Ποιο το τυπικό της ικεσίας;</a:t>
            </a:r>
          </a:p>
          <a:p>
            <a:pPr marL="0" indent="0">
              <a:buNone/>
            </a:pPr>
            <a:r>
              <a:rPr lang="el-GR" dirty="0"/>
              <a:t> </a:t>
            </a:r>
            <a:r>
              <a:rPr lang="el-GR" dirty="0" smtClean="0"/>
              <a:t>- η Θέτιδα, (ως ικέτιδα) γονατίζει μπροστά στο Δία, με το ένα χέρι της ακουμπά το γόνατο και με το άλλο το πηγούνι του Δία. (στ.501-502, σελ. 41)</a:t>
            </a:r>
          </a:p>
          <a:p>
            <a:pPr marL="0" indent="0">
              <a:buNone/>
            </a:pPr>
            <a:r>
              <a:rPr lang="el-GR" dirty="0" smtClean="0"/>
              <a:t>- Στη συνέχεια, όπως και στις δεήσεις, αφού τον προσφωνεί (στ. 504) και του υπενθυμίζει τις προσφορές της (στ. 504-505), δηλώνει το αίτημά της (στ. 506-511) σελ 41.</a:t>
            </a:r>
          </a:p>
          <a:p>
            <a:pPr marL="0" indent="0">
              <a:buNone/>
            </a:pPr>
            <a:endParaRPr lang="el-GR" dirty="0"/>
          </a:p>
        </p:txBody>
      </p:sp>
    </p:spTree>
    <p:extLst>
      <p:ext uri="{BB962C8B-B14F-4D97-AF65-F5344CB8AC3E}">
        <p14:creationId xmlns="" xmlns:p14="http://schemas.microsoft.com/office/powerpoint/2010/main" val="398195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ΙΚΕΣΙΑ ΤΗΣ ΘΕΤΙΔΟΣ</a:t>
            </a:r>
            <a:endParaRPr lang="el-GR" dirty="0"/>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556792"/>
            <a:ext cx="6840760" cy="4536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8688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normAutofit fontScale="70000" lnSpcReduction="20000"/>
          </a:bodyPr>
          <a:lstStyle/>
          <a:p>
            <a:r>
              <a:rPr lang="el-GR" dirty="0" smtClean="0"/>
              <a:t>Πόσες και ποιες σκηνές συναντάμε στην ενότητα;</a:t>
            </a:r>
          </a:p>
          <a:p>
            <a:pPr>
              <a:buFontTx/>
              <a:buChar char="-"/>
            </a:pPr>
            <a:r>
              <a:rPr lang="el-GR" dirty="0" smtClean="0"/>
              <a:t>Αλλαγή σκηνής έχω </a:t>
            </a:r>
            <a:r>
              <a:rPr lang="en-US" dirty="0" smtClean="0"/>
              <a:t>:</a:t>
            </a:r>
            <a:endParaRPr lang="el-GR" dirty="0" smtClean="0"/>
          </a:p>
          <a:p>
            <a:pPr marL="0" indent="0">
              <a:buNone/>
            </a:pPr>
            <a:r>
              <a:rPr lang="el-GR" dirty="0" smtClean="0"/>
              <a:t>α) όταν αλλάζει ο χώρος</a:t>
            </a:r>
          </a:p>
          <a:p>
            <a:pPr marL="0" indent="0">
              <a:buNone/>
            </a:pPr>
            <a:r>
              <a:rPr lang="el-GR" dirty="0" smtClean="0"/>
              <a:t>β)όταν αλλάζουν τα πρόσωπα</a:t>
            </a:r>
          </a:p>
          <a:p>
            <a:pPr marL="0" indent="0">
              <a:buNone/>
            </a:pPr>
            <a:r>
              <a:rPr lang="el-GR" dirty="0" smtClean="0"/>
              <a:t>γ)όταν αλλάζουν και ο χώρος και τα πρόσωπα</a:t>
            </a:r>
          </a:p>
          <a:p>
            <a:pPr marL="0" indent="0">
              <a:buNone/>
            </a:pPr>
            <a:r>
              <a:rPr lang="el-GR" dirty="0" smtClean="0"/>
              <a:t>Με βάση τα παραπάνω, οι σκηνές που έχω στην ενότητα είναι οι εξής</a:t>
            </a:r>
            <a:r>
              <a:rPr lang="en-US" dirty="0" smtClean="0"/>
              <a:t>:</a:t>
            </a:r>
          </a:p>
          <a:p>
            <a:pPr marL="514350" indent="-514350">
              <a:buAutoNum type="arabicPeriod"/>
            </a:pPr>
            <a:r>
              <a:rPr lang="el-GR" dirty="0" smtClean="0"/>
              <a:t>Η Θέτιδα από τον Ωκεανό στον Όλυμπο συναντά το Δία. (στ. 496-532)</a:t>
            </a:r>
          </a:p>
          <a:p>
            <a:pPr marL="514350" indent="-514350">
              <a:buAutoNum type="arabicPeriod"/>
            </a:pPr>
            <a:r>
              <a:rPr lang="el-GR" dirty="0" smtClean="0"/>
              <a:t>Ο Δίας μπαίνει στο παλάτι όπου συναντά τους άλλους θεούς (στ. 533-540)</a:t>
            </a:r>
          </a:p>
          <a:p>
            <a:pPr marL="514350" indent="-514350">
              <a:buAutoNum type="arabicPeriod"/>
            </a:pPr>
            <a:r>
              <a:rPr lang="el-GR" dirty="0" smtClean="0"/>
              <a:t>Συζήτηση Δία- Ήρας (στ. 541-573)</a:t>
            </a:r>
          </a:p>
          <a:p>
            <a:pPr marL="514350" indent="-514350">
              <a:buAutoNum type="arabicPeriod"/>
            </a:pPr>
            <a:r>
              <a:rPr lang="el-GR" dirty="0" smtClean="0"/>
              <a:t>Ο Ήφαιστος παίζει το ρόλο του συμφιλιωτή (στ. 574-608)</a:t>
            </a:r>
          </a:p>
          <a:p>
            <a:pPr marL="514350" indent="-514350">
              <a:buAutoNum type="arabicPeriod"/>
            </a:pPr>
            <a:r>
              <a:rPr lang="el-GR" dirty="0" smtClean="0"/>
              <a:t>Οι θεοί αποσύρονται για ανάπαυση- Ο Δίας και η Ήρα στο δώμα τους (στ. 609-610)</a:t>
            </a:r>
            <a:endParaRPr lang="el-GR" dirty="0"/>
          </a:p>
        </p:txBody>
      </p:sp>
    </p:spTree>
    <p:extLst>
      <p:ext uri="{BB962C8B-B14F-4D97-AF65-F5344CB8AC3E}">
        <p14:creationId xmlns="" xmlns:p14="http://schemas.microsoft.com/office/powerpoint/2010/main" val="240278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ΟΙ ΘΕΟΙ ΤΟΥ ΟΛΥΜΠΟΥ</a:t>
            </a:r>
            <a:endParaRPr lang="el-GR"/>
          </a:p>
        </p:txBody>
      </p:sp>
      <p:sp>
        <p:nvSpPr>
          <p:cNvPr id="3" name="Content Placeholder 2"/>
          <p:cNvSpPr>
            <a:spLocks noGrp="1"/>
          </p:cNvSpPr>
          <p:nvPr>
            <p:ph idx="1"/>
          </p:nvPr>
        </p:nvSpPr>
        <p:spPr/>
        <p:txBody>
          <a:bodyPr/>
          <a:lstStyle/>
          <a:p>
            <a:endParaRPr lang="el-GR"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628800"/>
            <a:ext cx="8424936"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62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ΤΕΙΧΟΣΚΟΠΙΑ </a:t>
            </a:r>
            <a:br>
              <a:rPr lang="el-GR" dirty="0" smtClean="0"/>
            </a:br>
            <a:r>
              <a:rPr lang="el-GR" dirty="0" smtClean="0"/>
              <a:t>ΡΑΨΩΔΙΑ Γ (στ. 121-244, σελ. 48-54)</a:t>
            </a:r>
            <a:endParaRPr lang="el-GR" dirty="0"/>
          </a:p>
        </p:txBody>
      </p:sp>
      <p:sp>
        <p:nvSpPr>
          <p:cNvPr id="3" name="Content Placeholder 2"/>
          <p:cNvSpPr>
            <a:spLocks noGrp="1"/>
          </p:cNvSpPr>
          <p:nvPr>
            <p:ph idx="1"/>
          </p:nvPr>
        </p:nvSpPr>
        <p:spPr/>
        <p:txBody>
          <a:bodyPr>
            <a:normAutofit fontScale="77500" lnSpcReduction="20000"/>
          </a:bodyPr>
          <a:lstStyle/>
          <a:p>
            <a:pPr marL="0" indent="0">
              <a:buNone/>
            </a:pPr>
            <a:r>
              <a:rPr lang="el-GR" dirty="0"/>
              <a:t> </a:t>
            </a:r>
            <a:r>
              <a:rPr lang="el-GR" dirty="0" smtClean="0"/>
              <a:t>               </a:t>
            </a:r>
            <a:r>
              <a:rPr lang="el-GR" b="1" dirty="0" smtClean="0"/>
              <a:t>ΘΕΜΑΤΑ ΠΟΥ ΕΞΕΤΑΣΑΜΕ ΣΤΗΝ ΕΝΟΤΗΤΑ</a:t>
            </a:r>
          </a:p>
          <a:p>
            <a:r>
              <a:rPr lang="el-GR" b="1" dirty="0" smtClean="0"/>
              <a:t>Ενανθρώπιση</a:t>
            </a:r>
            <a:r>
              <a:rPr lang="el-GR" dirty="0" smtClean="0"/>
              <a:t> </a:t>
            </a:r>
            <a:r>
              <a:rPr lang="en-US" dirty="0" smtClean="0"/>
              <a:t>:</a:t>
            </a:r>
            <a:r>
              <a:rPr lang="el-GR" dirty="0" smtClean="0"/>
              <a:t> η μεταμόρφωση ενός θεού σε ένα θνητό (είτε αυτός είναι υπαρκτό πρόσωπο είτε όχι). Στη ραψωδία, το συναντάμε στο στίχο 122,(σελ.48) όπου η θεά Ίρις παίρνει τη μορφή της Λαοδίκης, κουνιάδας της Ελένης.</a:t>
            </a:r>
          </a:p>
          <a:p>
            <a:r>
              <a:rPr lang="el-GR" b="1" dirty="0" smtClean="0"/>
              <a:t>Πολιτιστικά στοιχεία</a:t>
            </a:r>
            <a:r>
              <a:rPr lang="el-GR" dirty="0" smtClean="0"/>
              <a:t> </a:t>
            </a:r>
            <a:r>
              <a:rPr lang="en-US" dirty="0" smtClean="0"/>
              <a:t>:</a:t>
            </a:r>
            <a:r>
              <a:rPr lang="el-GR" dirty="0" smtClean="0"/>
              <a:t> τα στοιχεία του υλικού ή του πνευματικού βίου που μας φανερώνουν τις συνήθειες των ανθρώπων της εποχής του ομηρικού κόσμου. (στ. 125-126 </a:t>
            </a:r>
            <a:r>
              <a:rPr lang="en-US" dirty="0" smtClean="0"/>
              <a:t>:</a:t>
            </a:r>
            <a:r>
              <a:rPr lang="el-GR" dirty="0" smtClean="0"/>
              <a:t>«υφάδι πορφύριο...κεντούσε», στ. 131</a:t>
            </a:r>
            <a:r>
              <a:rPr lang="en-US" dirty="0" smtClean="0"/>
              <a:t>: </a:t>
            </a:r>
            <a:r>
              <a:rPr lang="el-GR" dirty="0" smtClean="0"/>
              <a:t>« χαλκοφόροι, ιπποδάμων», στ. 141-145 </a:t>
            </a:r>
            <a:r>
              <a:rPr lang="en-US" dirty="0" smtClean="0"/>
              <a:t>:</a:t>
            </a:r>
            <a:r>
              <a:rPr lang="el-GR" dirty="0" smtClean="0"/>
              <a:t> ολόκληρη η σκηνή περιγράφει τον τρόπο που έβγαιναν σε κοινή θέα οι βασίλισσες (καλυμμένες με μαντίλι και με συνοδεία θεραπαινίδων), στ.149-151</a:t>
            </a:r>
            <a:r>
              <a:rPr lang="en-US" dirty="0" smtClean="0"/>
              <a:t>:</a:t>
            </a:r>
            <a:r>
              <a:rPr lang="el-GR" dirty="0" smtClean="0"/>
              <a:t> «σύμβουλοι, γέροντες, δημηγόροι» =οι σύμβουλοι του παλατιού την ομηρική εποχή.</a:t>
            </a:r>
          </a:p>
          <a:p>
            <a:pPr marL="0" indent="0">
              <a:buNone/>
            </a:pPr>
            <a:endParaRPr lang="el-GR" dirty="0"/>
          </a:p>
        </p:txBody>
      </p:sp>
    </p:spTree>
    <p:extLst>
      <p:ext uri="{BB962C8B-B14F-4D97-AF65-F5344CB8AC3E}">
        <p14:creationId xmlns="" xmlns:p14="http://schemas.microsoft.com/office/powerpoint/2010/main" val="377954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Το θέμα της ομορφιάς της Ελένης. Δεν την περιγράφει ο Όμηρος αλλά δείχνει την ομορφιά της μέσα από τα λόγια των γερόντων. (στ. 156-160)</a:t>
            </a:r>
          </a:p>
          <a:p>
            <a:r>
              <a:rPr lang="el-GR" dirty="0" smtClean="0"/>
              <a:t>Ο χαρακτήρας του Πριάμου. Στους στίχους 163-165 βλέπουμε ότι είναι πολύ φιλικός με την Ελένη. Δεν την κατηγορεί για τον πόλεμο. Στη συνέχεια, στους στίχους 168-227 βλέποντας από τα τείχη της Τροίας τους Έλληνες βασιλείς, όχι μόνο δε φαίνεται εμπαθής απέναντί τους,  αλλά  αναγνωρίζει στον καθένα την αξία του. Τέλος, στους στίχους 204-208 φαίνεται πως με κάποιους Έλληνες βασιλείς τον συνέδεαν και δεσμοί φιλοξενίας. Από τα παραπάνω συμπεραίνουμε ότι ο Πρίαμος ήταν ένας πράος, ευγενικός, δίκαιος, καλόκαρδος και φιλόξενος βασιλιάς.</a:t>
            </a:r>
          </a:p>
          <a:p>
            <a:endParaRPr lang="el-GR" dirty="0"/>
          </a:p>
        </p:txBody>
      </p:sp>
    </p:spTree>
    <p:extLst>
      <p:ext uri="{BB962C8B-B14F-4D97-AF65-F5344CB8AC3E}">
        <p14:creationId xmlns="" xmlns:p14="http://schemas.microsoft.com/office/powerpoint/2010/main" val="4133467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(συνέχεια)</a:t>
            </a:r>
            <a:br>
              <a:rPr lang="el-GR" dirty="0" smtClean="0"/>
            </a:br>
            <a:endParaRPr lang="el-GR" dirty="0"/>
          </a:p>
        </p:txBody>
      </p:sp>
      <p:sp>
        <p:nvSpPr>
          <p:cNvPr id="3" name="Content Placeholder 2"/>
          <p:cNvSpPr>
            <a:spLocks noGrp="1"/>
          </p:cNvSpPr>
          <p:nvPr>
            <p:ph idx="1"/>
          </p:nvPr>
        </p:nvSpPr>
        <p:spPr/>
        <p:txBody>
          <a:bodyPr/>
          <a:lstStyle/>
          <a:p>
            <a:r>
              <a:rPr lang="el-GR" b="1" dirty="0" smtClean="0"/>
              <a:t>Επική ειρωνεία</a:t>
            </a:r>
            <a:r>
              <a:rPr lang="en-US" b="1" dirty="0" smtClean="0"/>
              <a:t>: </a:t>
            </a:r>
            <a:r>
              <a:rPr lang="el-GR" dirty="0" smtClean="0"/>
              <a:t>τη συναντάμε όταν κάποιο πρόσωπο του έργου με τα λόγια του δείχνει ότι αγνοεί την αλήθεια, την οποία όμως γνωρίζουν οι ακροατές- αναγνώστες. Έτσι, στους στίχους 236-244 έχουμε έντονη επική ειρωνεία, αφού η Ελένη αναζητά στους Αχαιούς τα αδέλφια της, τον Κάστορα και τον Πολυδεύκη και οι εικασίες της μαρτυρούν ότι αγνοεί πως αυτοί έχουν ήδη πεθάνει.</a:t>
            </a:r>
            <a:endParaRPr lang="el-GR" b="1" dirty="0"/>
          </a:p>
        </p:txBody>
      </p:sp>
    </p:spTree>
    <p:extLst>
      <p:ext uri="{BB962C8B-B14F-4D97-AF65-F5344CB8AC3E}">
        <p14:creationId xmlns="" xmlns:p14="http://schemas.microsoft.com/office/powerpoint/2010/main" val="200824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Ο ΈΚΤΟΡΑΣ ΣΤΗΝ ΤΡΟΙΑ</a:t>
            </a:r>
            <a:r>
              <a:rPr lang="el-GR" dirty="0" smtClean="0"/>
              <a:t/>
            </a:r>
            <a:br>
              <a:rPr lang="el-GR" dirty="0" smtClean="0"/>
            </a:br>
            <a:r>
              <a:rPr lang="el-GR" sz="3600" dirty="0" smtClean="0"/>
              <a:t>ΡΑΨΩΔΙΑ Ζ΄</a:t>
            </a:r>
            <a:r>
              <a:rPr lang="el-GR" dirty="0" smtClean="0"/>
              <a:t/>
            </a:r>
            <a:br>
              <a:rPr lang="el-GR" dirty="0" smtClean="0"/>
            </a:br>
            <a:r>
              <a:rPr lang="el-GR" sz="3600" dirty="0" smtClean="0"/>
              <a:t>(στίχοι 369- 529, σελ. 71-79)</a:t>
            </a:r>
            <a:r>
              <a:rPr lang="el-GR" dirty="0" smtClean="0"/>
              <a:t/>
            </a:r>
            <a:br>
              <a:rPr lang="el-GR" dirty="0" smtClean="0"/>
            </a:br>
            <a:r>
              <a:rPr lang="el-GR" dirty="0" smtClean="0"/>
              <a:t>(ΣΥΝΑΝΤΗΣΗ ΈΚΤΟΡΑ- ΑΝΔΡΟΜΑΧΗΣ)</a:t>
            </a:r>
            <a:br>
              <a:rPr lang="el-GR" dirty="0" smtClean="0"/>
            </a:br>
            <a:endParaRPr lang="el-GR" dirty="0"/>
          </a:p>
        </p:txBody>
      </p:sp>
      <p:sp>
        <p:nvSpPr>
          <p:cNvPr id="3" name="Content Placeholder 2"/>
          <p:cNvSpPr>
            <a:spLocks noGrp="1"/>
          </p:cNvSpPr>
          <p:nvPr>
            <p:ph idx="1"/>
          </p:nvPr>
        </p:nvSpPr>
        <p:spPr/>
        <p:txBody>
          <a:bodyPr/>
          <a:lstStyle/>
          <a:p>
            <a:pPr marL="0" indent="0">
              <a:buNone/>
            </a:pPr>
            <a:r>
              <a:rPr lang="el-GR" dirty="0" smtClean="0"/>
              <a:t>       ΘΕΜΑΤΑ ΠΟΥ ΘΙΞΑΜΕ ΣΤΗΝ ΕΝΟΤΗΤΑ</a:t>
            </a:r>
          </a:p>
          <a:p>
            <a:r>
              <a:rPr lang="el-GR" b="1" dirty="0" smtClean="0"/>
              <a:t>ΆΣΤΟΧΑ/ ΆΣΚΟΠΑ ΕΡΩΤΗΜΑΤΑ</a:t>
            </a:r>
            <a:r>
              <a:rPr lang="en-US" b="1" dirty="0" smtClean="0"/>
              <a:t>:</a:t>
            </a:r>
            <a:r>
              <a:rPr lang="el-GR" dirty="0" smtClean="0"/>
              <a:t> Λέγονται τα ερωτήματα που δε βρίσκουν το στόχο τους. Είναι στην ουσία εικασίες/ υποθέσεις οι οποίες διατυπώνονται υπό μορφή εωτημάτων, τα οποία, ωστόσο, αποδεικνύονται όλα μακριά από την αλήθεια. (στίχοι 378-380, σελ. 71)</a:t>
            </a:r>
          </a:p>
          <a:p>
            <a:pPr marL="0" indent="0">
              <a:buNone/>
            </a:pPr>
            <a:endParaRPr lang="el-GR" dirty="0" smtClean="0"/>
          </a:p>
          <a:p>
            <a:pPr marL="0" indent="0">
              <a:buNone/>
            </a:pPr>
            <a:endParaRPr lang="el-GR" dirty="0"/>
          </a:p>
        </p:txBody>
      </p:sp>
    </p:spTree>
    <p:extLst>
      <p:ext uri="{BB962C8B-B14F-4D97-AF65-F5344CB8AC3E}">
        <p14:creationId xmlns="" xmlns:p14="http://schemas.microsoft.com/office/powerpoint/2010/main" val="161995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ΈΚΤΟΡΑΣ, ΑΝΔΡΟΜΑΧΗ, ΑΣΤΥΑΝΑΞ</a:t>
            </a:r>
            <a:endParaRPr lang="el-GR"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8038" y="1905000"/>
            <a:ext cx="2447925"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6552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923330"/>
          </a:xfrm>
          <a:prstGeom prst="rect">
            <a:avLst/>
          </a:prstGeom>
        </p:spPr>
        <p:txBody>
          <a:bodyPr>
            <a:spAutoFit/>
          </a:bodyPr>
          <a:lstStyle/>
          <a:p>
            <a:r>
              <a:rPr lang="el-GR" b="1" dirty="0"/>
              <a:t>Αγαπητά μας παιδιά, λίγη επανάληψη για όσο μένουμε στο σπίτι.</a:t>
            </a:r>
            <a:endParaRPr lang="el-GR" dirty="0"/>
          </a:p>
          <a:p>
            <a:r>
              <a:rPr lang="el-GR" b="1" dirty="0"/>
              <a:t>Να είστε όλοι καλά και να προσέχετε!</a:t>
            </a:r>
            <a:endParaRPr lang="el-GR" dirty="0"/>
          </a:p>
        </p:txBody>
      </p:sp>
      <p:pic>
        <p:nvPicPr>
          <p:cNvPr id="3" name="Picture 2" descr="Εμφάνιση της εικόνας προέλευσης"/>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3808" y="4000500"/>
            <a:ext cx="2543175" cy="1143000"/>
          </a:xfrm>
          <a:prstGeom prst="rect">
            <a:avLst/>
          </a:prstGeom>
          <a:noFill/>
          <a:ln>
            <a:noFill/>
          </a:ln>
        </p:spPr>
      </p:pic>
    </p:spTree>
    <p:extLst>
      <p:ext uri="{BB962C8B-B14F-4D97-AF65-F5344CB8AC3E}">
        <p14:creationId xmlns="" xmlns:p14="http://schemas.microsoft.com/office/powerpoint/2010/main" val="166610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5675" y="1905000"/>
            <a:ext cx="215265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3050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Αλλαγή σκηνής/ από πόσες σκηνές αποτελείται η ενότητα;</a:t>
            </a:r>
          </a:p>
          <a:p>
            <a:r>
              <a:rPr lang="el-GR" b="1" dirty="0" smtClean="0"/>
              <a:t>Ο νόμος των τριών</a:t>
            </a:r>
            <a:r>
              <a:rPr lang="en-US" dirty="0" smtClean="0"/>
              <a:t>:</a:t>
            </a:r>
            <a:r>
              <a:rPr lang="el-GR" dirty="0" smtClean="0"/>
              <a:t> τρία στοιχεία αναφέρονται στη σειρά με κλιμάκωση από το πιο ασήμαντο στο πιο σημαντικό με στόχο να τονιστεί το τρίτο. (στ. 378-380)</a:t>
            </a:r>
          </a:p>
          <a:p>
            <a:r>
              <a:rPr lang="el-GR" b="1" dirty="0" smtClean="0"/>
              <a:t>Ομιλούντα ονόματα</a:t>
            </a:r>
            <a:r>
              <a:rPr lang="en-US" b="1" dirty="0" smtClean="0"/>
              <a:t>: </a:t>
            </a:r>
            <a:r>
              <a:rPr lang="el-GR" dirty="0" smtClean="0"/>
              <a:t>είναι τα ονόματα που «μιλούν» για τον κάτοχό τους, που μας δίνουν ένα στοιχείο του χαρακτήρα του ή της θέσης του. Π. χ. «Αστυάναξ» ονομάζεται ο γιος του Έκτορα και της Ανδρομάχης από τους πολίτες της Τροίας. Είναι σύνθετη λέξη, &lt; άστυ (= πόλη)+ άναξ(= βασιλιάς), Αστυάναξ = ο βασιλιάς της πόλης. Οι γονείς του πάλι, τον ονόμασαν Σκαμάνδριο, από το Σκάμανδρο ποταμό της Τροίας. Οι ποταμοί λογίζονταν ως θεοί και ως τέτοιον τίμησαν το γιο τους δίνοντάς του αυτό το όνομα.</a:t>
            </a:r>
            <a:endParaRPr lang="el-GR" b="1" dirty="0" smtClean="0"/>
          </a:p>
          <a:p>
            <a:endParaRPr lang="el-GR" dirty="0"/>
          </a:p>
        </p:txBody>
      </p:sp>
    </p:spTree>
    <p:extLst>
      <p:ext uri="{BB962C8B-B14F-4D97-AF65-F5344CB8AC3E}">
        <p14:creationId xmlns="" xmlns:p14="http://schemas.microsoft.com/office/powerpoint/2010/main" val="110205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normAutofit fontScale="85000" lnSpcReduction="10000"/>
          </a:bodyPr>
          <a:lstStyle/>
          <a:p>
            <a:pPr marL="0" indent="0">
              <a:buNone/>
            </a:pPr>
            <a:r>
              <a:rPr lang="el-GR" dirty="0" smtClean="0"/>
              <a:t>          Πολιτιστικά στοιχεία της ενότητας</a:t>
            </a:r>
          </a:p>
          <a:p>
            <a:r>
              <a:rPr lang="el-GR" b="1" dirty="0" smtClean="0"/>
              <a:t>Η μοίρα των αιχμαλώτων πολέμου</a:t>
            </a:r>
            <a:r>
              <a:rPr lang="el-GR" dirty="0" smtClean="0"/>
              <a:t>.                         Όπως περιγράφουν οι στίχοι 406-412 και 455- 465 πικρή ήταν η μοίρα των γυναικών και των παιδιών που έπεφταν σε αιχμαλωσία μετά από πόλεμο. Όπως περιγράφει ο Έκτορας στα λόγια του, οι γυναίκες (ακόμα και οι βασίλισσες) γίνονταν σκλάβες των κατακτητών και αναγκάζονταν να κάνουν κατώτερες δουλειές(π.χ. να κουβαλούν νερό από τη βρύση) και γνώριζαν την καταφρόνια και την ειρωνεία του κόσμου.</a:t>
            </a:r>
          </a:p>
          <a:p>
            <a:endParaRPr lang="el-GR" dirty="0"/>
          </a:p>
          <a:p>
            <a:pPr marL="0" indent="0">
              <a:buNone/>
            </a:pPr>
            <a:endParaRPr lang="el-GR" dirty="0"/>
          </a:p>
        </p:txBody>
      </p:sp>
    </p:spTree>
    <p:extLst>
      <p:ext uri="{BB962C8B-B14F-4D97-AF65-F5344CB8AC3E}">
        <p14:creationId xmlns="" xmlns:p14="http://schemas.microsoft.com/office/powerpoint/2010/main" val="2946714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normAutofit lnSpcReduction="10000"/>
          </a:bodyPr>
          <a:lstStyle/>
          <a:p>
            <a:r>
              <a:rPr lang="el-GR" b="1" dirty="0" smtClean="0"/>
              <a:t>Αναχρονισμός</a:t>
            </a:r>
            <a:r>
              <a:rPr lang="en-US" dirty="0" smtClean="0"/>
              <a:t>: </a:t>
            </a:r>
            <a:r>
              <a:rPr lang="el-GR" dirty="0" smtClean="0"/>
              <a:t>όταν ο ποιητής παρουσιάζει  τους ήρωες να χρησιμοποιούν αντικείμενα ή να γνωρίζουν έθιμα/ θεσμούς που δεν υπήρχαν ακόμα  στην εποχή τους (Μυκηναϊκή εποχή) αλλά ανήκαν στην εποχή του Ομήρου. Ένας αναχρονισμός που υπάρχει στην ενότητα που εξετάζουμε είναι στο στίχο 418, όπου γίνεται αναφορά για καύση νεκρών, κάτι που δε συνηθιζόταν την εποχή των ηρώων αλλά ήταν γνωστό έθιμο της εποχής του ποιητή.</a:t>
            </a:r>
            <a:endParaRPr lang="el-GR" dirty="0"/>
          </a:p>
        </p:txBody>
      </p:sp>
    </p:spTree>
    <p:extLst>
      <p:ext uri="{BB962C8B-B14F-4D97-AF65-F5344CB8AC3E}">
        <p14:creationId xmlns="" xmlns:p14="http://schemas.microsoft.com/office/powerpoint/2010/main" val="151133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normAutofit lnSpcReduction="10000"/>
          </a:bodyPr>
          <a:lstStyle/>
          <a:p>
            <a:r>
              <a:rPr lang="el-GR" dirty="0" smtClean="0"/>
              <a:t>Επική ειρωνεία </a:t>
            </a:r>
          </a:p>
          <a:p>
            <a:pPr marL="0" indent="0">
              <a:buNone/>
            </a:pPr>
            <a:r>
              <a:rPr lang="el-GR" dirty="0" smtClean="0"/>
              <a:t>Υπάρχει έντονη στους στίχους 421- 424, όπου ο Έκτορας προβλέπει ένα λαμπρό μέλλον για το γιο του, ελπίζοντας ότι θα γίνει μεγάλος πολεμιστής, ενώ οι ακροατές- αναγνώστες γνωρίζουν ότι ο μικρός Αστυάναξ θα θανατωθεί μετά από λίγες μέρες από τους Αχαιούς από τα τείχη της Τροίας, για να μη ζήσει και εκδικηθεί το θάνατο του πατέρα του.</a:t>
            </a:r>
          </a:p>
          <a:p>
            <a:pPr marL="0" indent="0">
              <a:buNone/>
            </a:pPr>
            <a:endParaRPr lang="el-GR" dirty="0"/>
          </a:p>
          <a:p>
            <a:pPr marL="0" indent="0">
              <a:buNone/>
            </a:pPr>
            <a:endParaRPr lang="el-GR" dirty="0"/>
          </a:p>
        </p:txBody>
      </p:sp>
    </p:spTree>
    <p:extLst>
      <p:ext uri="{BB962C8B-B14F-4D97-AF65-F5344CB8AC3E}">
        <p14:creationId xmlns="" xmlns:p14="http://schemas.microsoft.com/office/powerpoint/2010/main" val="2273099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(συνέχεια)</a:t>
            </a:r>
            <a:endParaRPr lang="el-GR" dirty="0"/>
          </a:p>
        </p:txBody>
      </p:sp>
      <p:sp>
        <p:nvSpPr>
          <p:cNvPr id="3" name="Content Placeholder 2"/>
          <p:cNvSpPr>
            <a:spLocks noGrp="1"/>
          </p:cNvSpPr>
          <p:nvPr>
            <p:ph idx="1"/>
          </p:nvPr>
        </p:nvSpPr>
        <p:spPr/>
        <p:txBody>
          <a:bodyPr/>
          <a:lstStyle/>
          <a:p>
            <a:r>
              <a:rPr lang="el-GR" dirty="0" smtClean="0"/>
              <a:t>Να εξετάσετε τα επιχειρήματα της Ανδρομάχης και τα αντεπιχειρήματα του Έκτορα. Στη συνέχεια, να χαρακτηρίσετε τους δύο ήρωες.</a:t>
            </a:r>
          </a:p>
          <a:p>
            <a:pPr marL="0" indent="0">
              <a:buNone/>
            </a:pPr>
            <a:endParaRPr lang="el-GR" dirty="0"/>
          </a:p>
        </p:txBody>
      </p:sp>
    </p:spTree>
    <p:extLst>
      <p:ext uri="{BB962C8B-B14F-4D97-AF65-F5344CB8AC3E}">
        <p14:creationId xmlns="" xmlns:p14="http://schemas.microsoft.com/office/powerpoint/2010/main" val="1217591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Ανδρομάχη </a:t>
            </a:r>
            <a:r>
              <a:rPr lang="en-US" dirty="0" smtClean="0"/>
              <a:t>:</a:t>
            </a:r>
            <a:r>
              <a:rPr lang="el-GR" dirty="0" smtClean="0"/>
              <a:t> Στην προσπάθειά της να τον πείσει να απέχει από τον πόλεμο στοχεύει στο συναίσθημα του Έκτορα. Του τονίζει πως είναι ο μόνος που της έχει απομείνει, καθώς όλους σχεδόν τους δικούς της τους έχει σκοτώσει ο Αχιλλέας (επική ειρωνεία</a:t>
            </a:r>
            <a:r>
              <a:rPr lang="en-US" dirty="0" smtClean="0"/>
              <a:t>:</a:t>
            </a:r>
            <a:r>
              <a:rPr lang="el-GR" dirty="0" smtClean="0"/>
              <a:t> τον Έκτορα θα τον σκοτώσει και αυτόν ο Αχιλλέας). Του μιλά για το παιδί τους που θα μείνει ορφανό. Είναι μια τυπική γυναίκα- μητέρα που δίνει μεγαλύτερη έμφαση στην οικογένειά της παρά στο συμφέρον της πόλης. Δρα συναισθηματικά.</a:t>
            </a:r>
          </a:p>
          <a:p>
            <a:r>
              <a:rPr lang="el-GR" dirty="0" smtClean="0"/>
              <a:t>Έκτορας </a:t>
            </a:r>
            <a:r>
              <a:rPr lang="en-US" dirty="0" smtClean="0"/>
              <a:t>:</a:t>
            </a:r>
            <a:r>
              <a:rPr lang="el-GR" dirty="0" smtClean="0"/>
              <a:t> Ως αντεπιχείρημα, της φέρνει την τιμή του, που θα αμαυρωθεί αν δεν πολεμήσει. Είναι ο τυπικός άνδρας- πολεμιστής που ενδιαφέρεται περισσότερο για το καλό του όνομα και την </a:t>
            </a:r>
            <a:r>
              <a:rPr lang="el-GR" b="1" dirty="0" smtClean="0"/>
              <a:t>υστεροφημία</a:t>
            </a:r>
            <a:r>
              <a:rPr lang="el-GR" dirty="0" smtClean="0"/>
              <a:t> του και βάζει σε δεύτερη μοίρα την προσωπική και οικογενειακή του ευτυχία.</a:t>
            </a:r>
            <a:endParaRPr lang="el-GR" dirty="0"/>
          </a:p>
        </p:txBody>
      </p:sp>
    </p:spTree>
    <p:extLst>
      <p:ext uri="{BB962C8B-B14F-4D97-AF65-F5344CB8AC3E}">
        <p14:creationId xmlns="" xmlns:p14="http://schemas.microsoft.com/office/powerpoint/2010/main" val="22527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ΑΝΔΡΟΜΑΧΗ ΑΙΧΜΑΛΩΤΗ</a:t>
            </a:r>
            <a:endParaRPr lang="el-GR" dirty="0"/>
          </a:p>
        </p:txBody>
      </p:sp>
      <p:sp>
        <p:nvSpPr>
          <p:cNvPr id="3" name="Content Placeholder 2"/>
          <p:cNvSpPr>
            <a:spLocks noGrp="1"/>
          </p:cNvSpPr>
          <p:nvPr>
            <p:ph idx="1"/>
          </p:nvPr>
        </p:nvSpPr>
        <p:spPr/>
        <p:txBody>
          <a:bodyPr/>
          <a:lstStyle/>
          <a:p>
            <a:endParaRPr lang="el-GR"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628775"/>
            <a:ext cx="7620000" cy="3600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4507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ΈΚΤΟΡΑΣ ΚΑΙ ΠΑΡΙΣ (στίχοι 503-529)</a:t>
            </a:r>
            <a:endParaRPr lang="el-GR" dirty="0"/>
          </a:p>
        </p:txBody>
      </p:sp>
      <p:sp>
        <p:nvSpPr>
          <p:cNvPr id="3" name="Content Placeholder 2"/>
          <p:cNvSpPr>
            <a:spLocks noGrp="1"/>
          </p:cNvSpPr>
          <p:nvPr>
            <p:ph idx="1"/>
          </p:nvPr>
        </p:nvSpPr>
        <p:spPr/>
        <p:txBody>
          <a:bodyPr>
            <a:normAutofit fontScale="70000" lnSpcReduction="20000"/>
          </a:bodyPr>
          <a:lstStyle/>
          <a:p>
            <a:pPr marL="0" indent="0">
              <a:buNone/>
            </a:pPr>
            <a:r>
              <a:rPr lang="el-GR" b="1" dirty="0" smtClean="0"/>
              <a:t>       ΠΛΑΤΕΙΑ- ΟΜΗΡΙΚΗ ΠΑΡΟΜΟΙΩΣΗ</a:t>
            </a:r>
          </a:p>
          <a:p>
            <a:pPr marL="0" indent="0">
              <a:buNone/>
            </a:pPr>
            <a:r>
              <a:rPr lang="el-GR" dirty="0" smtClean="0"/>
              <a:t>Να εντοπίσετε την εκτεταμένη/ πλατειά παρομοίωση που υπάρχει στην ενότητα και να την αναλύσετε.</a:t>
            </a:r>
          </a:p>
          <a:p>
            <a:pPr marL="514350" indent="-514350">
              <a:buAutoNum type="arabicParenR"/>
            </a:pPr>
            <a:r>
              <a:rPr lang="el-GR" dirty="0" smtClean="0"/>
              <a:t>Αναφορικό μέρος</a:t>
            </a:r>
            <a:r>
              <a:rPr lang="en-US" dirty="0" smtClean="0"/>
              <a:t>:</a:t>
            </a:r>
            <a:r>
              <a:rPr lang="el-GR" dirty="0" smtClean="0"/>
              <a:t> ...ως όταν σπάσει το δεσμό (στ. 506) ...τα γόνατά του (στ. 511)</a:t>
            </a:r>
          </a:p>
          <a:p>
            <a:pPr marL="514350" indent="-514350">
              <a:buAutoNum type="arabicParenR"/>
            </a:pPr>
            <a:r>
              <a:rPr lang="el-GR" dirty="0" smtClean="0"/>
              <a:t>Δεικτικό μέρος </a:t>
            </a:r>
            <a:r>
              <a:rPr lang="en-US" dirty="0" smtClean="0"/>
              <a:t>:</a:t>
            </a:r>
            <a:r>
              <a:rPr lang="el-GR" dirty="0" smtClean="0"/>
              <a:t> ...ομοίως(στ.512)...</a:t>
            </a:r>
          </a:p>
          <a:p>
            <a:pPr marL="0" indent="0">
              <a:buNone/>
            </a:pPr>
            <a:r>
              <a:rPr lang="el-GR" dirty="0"/>
              <a:t> </a:t>
            </a:r>
            <a:r>
              <a:rPr lang="el-GR" dirty="0" smtClean="0"/>
              <a:t>  λαμποκοπούσε όλος (στ. 514).</a:t>
            </a:r>
          </a:p>
          <a:p>
            <a:pPr marL="0" indent="0">
              <a:buNone/>
            </a:pPr>
            <a:r>
              <a:rPr lang="el-GR" dirty="0" smtClean="0"/>
              <a:t>3) Κοινός όρος </a:t>
            </a:r>
            <a:r>
              <a:rPr lang="en-US" dirty="0" smtClean="0"/>
              <a:t>:</a:t>
            </a:r>
            <a:r>
              <a:rPr lang="el-GR" dirty="0" smtClean="0"/>
              <a:t> η υπερηφάνεια </a:t>
            </a:r>
          </a:p>
          <a:p>
            <a:pPr marL="0" indent="0">
              <a:buNone/>
            </a:pPr>
            <a:r>
              <a:rPr lang="el-GR" dirty="0" smtClean="0"/>
              <a:t>Στην πλατειά αυτή παρομοίωση παρομοιάζεται ο Πάρις με ένα άλογο. Το κοινό τους χαρακτηριστικό είναι η υπερηφάνεια. Όπως περήφανα κατεβαίνει το άλογο στην πεδιάδα, έτσι περήφανα κατέβαινε και ο Πάρις από την Πέργαμο (τείχη της Τροίας). Η εικόνα είναι παρμένη από τον κόσμο της φύσης.</a:t>
            </a:r>
          </a:p>
          <a:p>
            <a:pPr marL="0" indent="0">
              <a:buNone/>
            </a:pPr>
            <a:endParaRPr lang="el-GR" dirty="0" smtClean="0"/>
          </a:p>
          <a:p>
            <a:pPr marL="0" indent="0">
              <a:buNone/>
            </a:pPr>
            <a:endParaRPr lang="el-GR" dirty="0" smtClean="0"/>
          </a:p>
        </p:txBody>
      </p:sp>
    </p:spTree>
    <p:extLst>
      <p:ext uri="{BB962C8B-B14F-4D97-AF65-F5344CB8AC3E}">
        <p14:creationId xmlns="" xmlns:p14="http://schemas.microsoft.com/office/powerpoint/2010/main" val="2726018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14738" y="2233613"/>
            <a:ext cx="1914525" cy="2390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8694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ΡΑΨΩΔΙΑ Α –συνάντηση Αχιλλέα- Θέτιδας (στίχοι 350- 431</a:t>
            </a:r>
            <a:r>
              <a:rPr lang="el-GR" baseline="30000" dirty="0" smtClean="0"/>
              <a:t>α</a:t>
            </a:r>
            <a:r>
              <a:rPr lang="el-GR" dirty="0" smtClean="0"/>
              <a:t>, σελ. 34-38)</a:t>
            </a:r>
            <a:endParaRPr lang="el-GR" dirty="0"/>
          </a:p>
        </p:txBody>
      </p:sp>
      <p:sp>
        <p:nvSpPr>
          <p:cNvPr id="3" name="Content Placeholder 2"/>
          <p:cNvSpPr>
            <a:spLocks noGrp="1"/>
          </p:cNvSpPr>
          <p:nvPr>
            <p:ph idx="1"/>
          </p:nvPr>
        </p:nvSpPr>
        <p:spPr/>
        <p:txBody>
          <a:bodyPr>
            <a:normAutofit fontScale="85000" lnSpcReduction="20000"/>
          </a:bodyPr>
          <a:lstStyle/>
          <a:p>
            <a:pPr marL="0" indent="0">
              <a:buNone/>
            </a:pPr>
            <a:r>
              <a:rPr lang="el-GR" dirty="0" smtClean="0"/>
              <a:t>                         </a:t>
            </a:r>
            <a:r>
              <a:rPr lang="el-GR" b="1" dirty="0" smtClean="0"/>
              <a:t> Θεματα που έχουμε θίξει</a:t>
            </a:r>
          </a:p>
          <a:p>
            <a:r>
              <a:rPr lang="el-GR" dirty="0" smtClean="0"/>
              <a:t>Δέηση του Αχιλλέα προς τη Θέτιδα – ποια τα δομικά μέρη της δέησης;</a:t>
            </a:r>
          </a:p>
          <a:p>
            <a:r>
              <a:rPr lang="el-GR" dirty="0" smtClean="0"/>
              <a:t>Ποιες τεχνικές του Ομήρου συναντάμε στην ενότητα;   </a:t>
            </a:r>
          </a:p>
          <a:p>
            <a:pPr marL="514350" indent="-514350">
              <a:buFont typeface="+mj-lt"/>
              <a:buAutoNum type="arabicPeriod"/>
            </a:pPr>
            <a:r>
              <a:rPr lang="el-GR" dirty="0" smtClean="0"/>
              <a:t>Επιβράδυνση (στ. 365- 407 και 425 εδώ έχω και συστολή χρόνου)</a:t>
            </a:r>
          </a:p>
          <a:p>
            <a:pPr marL="514350" indent="-514350">
              <a:buFont typeface="+mj-lt"/>
              <a:buAutoNum type="arabicPeriod"/>
            </a:pPr>
            <a:r>
              <a:rPr lang="el-GR" dirty="0" smtClean="0"/>
              <a:t>Εγκιβωτισμός (στ. 396-407)</a:t>
            </a:r>
          </a:p>
          <a:p>
            <a:pPr marL="514350" indent="-514350">
              <a:buFont typeface="+mj-lt"/>
              <a:buAutoNum type="arabicPeriod"/>
            </a:pPr>
            <a:r>
              <a:rPr lang="el-GR" dirty="0" smtClean="0"/>
              <a:t>Προοικονομία (στ. 414) </a:t>
            </a:r>
          </a:p>
          <a:p>
            <a:r>
              <a:rPr lang="el-GR" dirty="0" smtClean="0"/>
              <a:t>Τυπική στάση ικεσίας – τυπική σκηνή (στ. 408)</a:t>
            </a:r>
          </a:p>
          <a:p>
            <a:r>
              <a:rPr lang="el-GR" dirty="0" smtClean="0"/>
              <a:t>Έντονος ανθρωπομορφισμός των θεών – από πού φαίνεται;</a:t>
            </a:r>
          </a:p>
          <a:p>
            <a:endParaRPr lang="el-GR" dirty="0"/>
          </a:p>
        </p:txBody>
      </p:sp>
    </p:spTree>
    <p:extLst>
      <p:ext uri="{BB962C8B-B14F-4D97-AF65-F5344CB8AC3E}">
        <p14:creationId xmlns="" xmlns:p14="http://schemas.microsoft.com/office/powerpoint/2010/main" val="328556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ΟΜΗΡΟΥ ΙΛΙΑΣ</a:t>
            </a:r>
            <a:endParaRPr lang="el-GR" dirty="0"/>
          </a:p>
        </p:txBody>
      </p:sp>
      <p:sp>
        <p:nvSpPr>
          <p:cNvPr id="3" name="Content Placeholder 2"/>
          <p:cNvSpPr>
            <a:spLocks noGrp="1"/>
          </p:cNvSpPr>
          <p:nvPr>
            <p:ph idx="1"/>
          </p:nvPr>
        </p:nvSpPr>
        <p:spPr>
          <a:xfrm>
            <a:off x="457200" y="1600199"/>
            <a:ext cx="8352000" cy="4680000"/>
          </a:xfrm>
        </p:spPr>
        <p:txBody>
          <a:bodyPr/>
          <a:lstStyle/>
          <a:p>
            <a:endParaRPr lang="el-GR"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1412776"/>
            <a:ext cx="7056784" cy="51125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197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ΑΧΙΛΛΕΑΣ ΚΑΙ ΘΕΤΙΔΑ</a:t>
            </a:r>
            <a:endParaRPr lang="el-GR" dirty="0"/>
          </a:p>
        </p:txBody>
      </p:sp>
      <p:sp>
        <p:nvSpPr>
          <p:cNvPr id="3" name="Content Placeholder 2"/>
          <p:cNvSpPr>
            <a:spLocks noGrp="1"/>
          </p:cNvSpPr>
          <p:nvPr>
            <p:ph idx="1"/>
          </p:nvPr>
        </p:nvSpPr>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7744" y="1340768"/>
            <a:ext cx="4392487"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384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ΑΧΙΛΛΕΑΣ ΚΑΙ ΘΕΤΙΔΑ</a:t>
            </a:r>
            <a:endParaRPr lang="el-GR" dirty="0"/>
          </a:p>
        </p:txBody>
      </p:sp>
      <p:sp>
        <p:nvSpPr>
          <p:cNvPr id="3" name="Content Placeholder 2"/>
          <p:cNvSpPr>
            <a:spLocks noGrp="1"/>
          </p:cNvSpPr>
          <p:nvPr>
            <p:ph idx="1"/>
          </p:nvPr>
        </p:nvSpPr>
        <p:spPr/>
        <p:txBody>
          <a:bodyPr/>
          <a:lstStyle/>
          <a:p>
            <a:pPr marL="0" indent="0">
              <a:buNone/>
            </a:pPr>
            <a:endParaRPr lang="el-GR"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916832"/>
            <a:ext cx="5832648" cy="41764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646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ΑΝΑΛΥΣΗ ΠΡΟΗΓΟΥΜΕΝΩΝ ΟΡΩΝ</a:t>
            </a:r>
            <a:br>
              <a:rPr lang="el-GR" dirty="0" smtClean="0"/>
            </a:br>
            <a:endParaRPr lang="el-GR" dirty="0"/>
          </a:p>
        </p:txBody>
      </p:sp>
      <p:sp>
        <p:nvSpPr>
          <p:cNvPr id="3" name="Content Placeholder 2"/>
          <p:cNvSpPr>
            <a:spLocks noGrp="1"/>
          </p:cNvSpPr>
          <p:nvPr>
            <p:ph idx="1"/>
          </p:nvPr>
        </p:nvSpPr>
        <p:spPr/>
        <p:txBody>
          <a:bodyPr>
            <a:normAutofit fontScale="62500" lnSpcReduction="20000"/>
          </a:bodyPr>
          <a:lstStyle/>
          <a:p>
            <a:r>
              <a:rPr lang="el-GR" b="1" dirty="0" smtClean="0"/>
              <a:t>ΕΠΙΒΡΑΔΥΝΣΗ </a:t>
            </a:r>
            <a:r>
              <a:rPr lang="en-US" dirty="0" smtClean="0"/>
              <a:t>: </a:t>
            </a:r>
            <a:r>
              <a:rPr lang="el-GR" dirty="0" smtClean="0"/>
              <a:t>ονομάζεται η τεχνική του ποιητή κατά την οποία καθυστερεί η εξέλιξη της υπόθεσης και έτσι επιτυγχάνεται η διατήρηση της αγωνίας του κοινού. Στη συγκεκριμένη ενότητα, ο Αχιλλέας με το να επαναλαμβάνει τα γεγονότα (που οι ακροατές – εμείς γνωρίζουμε) στη μητέρα του (σελ.35, στ. 365-393) επιτυγχάνεται εν μέρει η διατήρηση της αγωνίας μας για το τί θα γίνει στη συνέχεια.  </a:t>
            </a:r>
          </a:p>
          <a:p>
            <a:endParaRPr lang="el-GR" dirty="0" smtClean="0"/>
          </a:p>
          <a:p>
            <a:r>
              <a:rPr lang="el-GR" b="1" dirty="0" smtClean="0"/>
              <a:t>ΕΓΚΙΒΩΤΙΣΜΟΣ – ΕΓΚΙΒΩΤΙΣΜΕΝΗ ΑΦΗΓΗΣΗ</a:t>
            </a:r>
            <a:r>
              <a:rPr lang="en-US" dirty="0" smtClean="0"/>
              <a:t>:</a:t>
            </a:r>
            <a:r>
              <a:rPr lang="el-GR" dirty="0" smtClean="0"/>
              <a:t> ονομάζεται η τεχνική του ποιητή κατά την οποία στην κύρια αφήγηση παρεμβάλλεται μια άλλη αφήγηση. Στη συγκεκριμένη περίπτωση έχουμε την αφήγηση της ιστορίας του πώς η Θέτιδα έσωσε κάποτε το Δία από τους άλλους θεούς (σελ. 36, στ.397- 407). Με τον εγκιβωτισμό φωτίζονται πτυχές της ιστορίας πού έχουν σημασία για την εξέλιξη και ταυτόχρονα επιτυγχάνεται επιβράδυνση. </a:t>
            </a:r>
          </a:p>
          <a:p>
            <a:pPr marL="0" indent="0">
              <a:buNone/>
            </a:pPr>
            <a:r>
              <a:rPr lang="el-GR" dirty="0" smtClean="0"/>
              <a:t> </a:t>
            </a:r>
            <a:endParaRPr lang="el-GR" dirty="0"/>
          </a:p>
        </p:txBody>
      </p:sp>
    </p:spTree>
    <p:extLst>
      <p:ext uri="{BB962C8B-B14F-4D97-AF65-F5344CB8AC3E}">
        <p14:creationId xmlns="" xmlns:p14="http://schemas.microsoft.com/office/powerpoint/2010/main" val="84913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lstStyle/>
          <a:p>
            <a:r>
              <a:rPr lang="el-GR" b="1" dirty="0" smtClean="0"/>
              <a:t>ΠΡΟΟΙΚΟΝΟΜΙΑ </a:t>
            </a:r>
            <a:r>
              <a:rPr lang="en-US" dirty="0" smtClean="0"/>
              <a:t>:</a:t>
            </a:r>
            <a:r>
              <a:rPr lang="el-GR" dirty="0" smtClean="0"/>
              <a:t> ονομάζεται η τεχνική του ποιητή κατά την οποία μας προετοιμάζει για το τί θα γίνει στη συνέχεια. Στους στίχους 415-418 (σελ. 36) βλέπουμε τη Θέτιδα να προλέγει ότι ο Αχιλλέας δε θα ζήσει για πολύ, γιατί είναι της μοίρας του γραφτό να πεθάνει νέος. Με την προοικονομία προετοιμάζεται ψυχολογικά ο ακροατής - αναγνώστης για το τι θα ακολουθήσει.</a:t>
            </a:r>
          </a:p>
        </p:txBody>
      </p:sp>
    </p:spTree>
    <p:extLst>
      <p:ext uri="{BB962C8B-B14F-4D97-AF65-F5344CB8AC3E}">
        <p14:creationId xmlns="" xmlns:p14="http://schemas.microsoft.com/office/powerpoint/2010/main" val="167395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(συνέχεια)</a:t>
            </a:r>
            <a:endParaRPr lang="el-GR" dirty="0"/>
          </a:p>
        </p:txBody>
      </p:sp>
      <p:sp>
        <p:nvSpPr>
          <p:cNvPr id="3" name="Content Placeholder 2"/>
          <p:cNvSpPr>
            <a:spLocks noGrp="1"/>
          </p:cNvSpPr>
          <p:nvPr>
            <p:ph idx="1"/>
          </p:nvPr>
        </p:nvSpPr>
        <p:spPr/>
        <p:txBody>
          <a:bodyPr/>
          <a:lstStyle/>
          <a:p>
            <a:r>
              <a:rPr lang="el-GR" b="1" dirty="0" smtClean="0"/>
              <a:t>Ανθρωπομορφισμός θεών </a:t>
            </a:r>
            <a:r>
              <a:rPr lang="en-US" dirty="0" smtClean="0"/>
              <a:t>:</a:t>
            </a:r>
            <a:r>
              <a:rPr lang="el-GR" dirty="0" smtClean="0"/>
              <a:t> ονομάζεται η συνήθεια να αποδίδει κανείς ανθρώπινα χαρακτηριστικά (συνήθειες, συναισθήματα, κλπ.) στους θεούς. Στο συγκεκριμένο χωρίο βλέπουμε τη Θέτιδα σαν μια κοινή μάνα, αμέσως μόλις το παιδί της την καλεί να εμφανίζεται για να το βοηθήσει, να το παρηγορεί και να υπόσχεται ότι θα το βοηθήσει. </a:t>
            </a:r>
            <a:endParaRPr lang="el-GR" dirty="0"/>
          </a:p>
        </p:txBody>
      </p:sp>
    </p:spTree>
    <p:extLst>
      <p:ext uri="{BB962C8B-B14F-4D97-AF65-F5344CB8AC3E}">
        <p14:creationId xmlns="" xmlns:p14="http://schemas.microsoft.com/office/powerpoint/2010/main" val="2091762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1764</Words>
  <Application>Microsoft Office PowerPoint</Application>
  <PresentationFormat>Προβολή στην οθόνη (4:3)</PresentationFormat>
  <Paragraphs>102</Paragraphs>
  <Slides>29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Office Theme</vt:lpstr>
      <vt:lpstr>ΟΜΗΡΟΥ ΙΛΙΑΔΑ</vt:lpstr>
      <vt:lpstr>Διαφάνεια 2</vt:lpstr>
      <vt:lpstr>ΡΑΨΩΔΙΑ Α –συνάντηση Αχιλλέα- Θέτιδας (στίχοι 350- 431α, σελ. 34-38)</vt:lpstr>
      <vt:lpstr>ΟΜΗΡΟΥ ΙΛΙΑΣ</vt:lpstr>
      <vt:lpstr>ΑΧΙΛΛΕΑΣ ΚΑΙ ΘΕΤΙΔΑ</vt:lpstr>
      <vt:lpstr>ΑΧΙΛΛΕΑΣ ΚΑΙ ΘΕΤΙΔΑ</vt:lpstr>
      <vt:lpstr>ΑΝΑΛΥΣΗ ΠΡΟΗΓΟΥΜΕΝΩΝ ΟΡΩΝ </vt:lpstr>
      <vt:lpstr>(συνέχεια)</vt:lpstr>
      <vt:lpstr>(συνέχεια)</vt:lpstr>
      <vt:lpstr>ΣΚΗΝΕΣ ΑΠΟ ΤΟΝ ΌΛΥΜΠΟ ΡΑΨΩΔΙΑ Α (στ. 494-612, σελ. 40- 45)</vt:lpstr>
      <vt:lpstr>(συνέχεια)</vt:lpstr>
      <vt:lpstr>Η ΙΚΕΣΙΑ ΤΗΣ ΘΕΤΙΔΟΣ</vt:lpstr>
      <vt:lpstr>(συνέχεια)</vt:lpstr>
      <vt:lpstr>ΟΙ ΘΕΟΙ ΤΟΥ ΟΛΥΜΠΟΥ</vt:lpstr>
      <vt:lpstr>Η ΤΕΙΧΟΣΚΟΠΙΑ  ΡΑΨΩΔΙΑ Γ (στ. 121-244, σελ. 48-54)</vt:lpstr>
      <vt:lpstr>(συνέχεια)</vt:lpstr>
      <vt:lpstr>(συνέχεια) </vt:lpstr>
      <vt:lpstr>Ο ΈΚΤΟΡΑΣ ΣΤΗΝ ΤΡΟΙΑ ΡΑΨΩΔΙΑ Ζ΄ (στίχοι 369- 529, σελ. 71-79) (ΣΥΝΑΝΤΗΣΗ ΈΚΤΟΡΑ- ΑΝΔΡΟΜΑΧΗΣ) </vt:lpstr>
      <vt:lpstr>ΈΚΤΟΡΑΣ, ΑΝΔΡΟΜΑΧΗ, ΑΣΤΥΑΝΑΞ</vt:lpstr>
      <vt:lpstr>Διαφάνεια 20</vt:lpstr>
      <vt:lpstr>(συνέχεια)</vt:lpstr>
      <vt:lpstr>(συνέχεια)</vt:lpstr>
      <vt:lpstr>(συνέχεια)</vt:lpstr>
      <vt:lpstr>(συνέχεια)</vt:lpstr>
      <vt:lpstr>(συνέχεια)</vt:lpstr>
      <vt:lpstr>(συνέχεια)</vt:lpstr>
      <vt:lpstr>Η ΑΝΔΡΟΜΑΧΗ ΑΙΧΜΑΛΩΤΗ</vt:lpstr>
      <vt:lpstr>ΈΚΤΟΡΑΣ ΚΑΙ ΠΑΡΙΣ (στίχοι 503-529)</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ΟΜΗΡΟΥ ΙΛΙΑΔΑ</dc:title>
  <dc:creator>john</dc:creator>
  <cp:lastModifiedBy>tony</cp:lastModifiedBy>
  <cp:revision>42</cp:revision>
  <dcterms:created xsi:type="dcterms:W3CDTF">2015-01-25T22:05:56Z</dcterms:created>
  <dcterms:modified xsi:type="dcterms:W3CDTF">2020-03-22T21:37:20Z</dcterms:modified>
</cp:coreProperties>
</file>